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7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4.xml" ContentType="application/vnd.openxmlformats-officedocument.presentationml.slide+xml"/>
  <Override PartName="/ppt/slides/slide29.xml" ContentType="application/vnd.openxmlformats-officedocument.presentationml.slide+xml"/>
  <Override PartName="/ppt/slides/slide41.xml" ContentType="application/vnd.openxmlformats-officedocument.presentationml.slide+xml"/>
  <Override PartName="/ppt/slides/slide37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19.xml" ContentType="application/vnd.openxmlformats-officedocument.presentationml.slide+xml"/>
  <Override PartName="/ppt/slides/slide3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438" r:id="rId2"/>
    <p:sldId id="484" r:id="rId3"/>
    <p:sldId id="415" r:id="rId4"/>
    <p:sldId id="440" r:id="rId5"/>
    <p:sldId id="441" r:id="rId6"/>
    <p:sldId id="442" r:id="rId7"/>
    <p:sldId id="443" r:id="rId8"/>
    <p:sldId id="444" r:id="rId9"/>
    <p:sldId id="445" r:id="rId10"/>
    <p:sldId id="447" r:id="rId11"/>
    <p:sldId id="478" r:id="rId12"/>
    <p:sldId id="448" r:id="rId13"/>
    <p:sldId id="449" r:id="rId14"/>
    <p:sldId id="450" r:id="rId15"/>
    <p:sldId id="451" r:id="rId16"/>
    <p:sldId id="452" r:id="rId17"/>
    <p:sldId id="479" r:id="rId18"/>
    <p:sldId id="454" r:id="rId19"/>
    <p:sldId id="455" r:id="rId20"/>
    <p:sldId id="456" r:id="rId21"/>
    <p:sldId id="457" r:id="rId22"/>
    <p:sldId id="460" r:id="rId23"/>
    <p:sldId id="458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1" r:id="rId34"/>
    <p:sldId id="470" r:id="rId35"/>
    <p:sldId id="472" r:id="rId36"/>
    <p:sldId id="473" r:id="rId37"/>
    <p:sldId id="474" r:id="rId38"/>
    <p:sldId id="476" r:id="rId39"/>
    <p:sldId id="480" r:id="rId40"/>
    <p:sldId id="482" r:id="rId41"/>
    <p:sldId id="437" r:id="rId42"/>
  </p:sldIdLst>
  <p:sldSz cx="12192000" cy="6858000"/>
  <p:notesSz cx="6858000" cy="9144000"/>
  <p:embeddedFontLst>
    <p:embeddedFont>
      <p:font typeface="Segoe UI Black" panose="020B0A02040204020203" pitchFamily="34" charset="0"/>
      <p:bold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Wingdings 2" panose="05020102010507070707" pitchFamily="18" charset="2"/>
      <p:regular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323"/>
    <a:srgbClr val="80DEEA"/>
    <a:srgbClr val="EEEEEE"/>
    <a:srgbClr val="E1F5FE"/>
    <a:srgbClr val="301B92"/>
    <a:srgbClr val="673BB7"/>
    <a:srgbClr val="607D8B"/>
    <a:srgbClr val="ED524F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16" y="1437107"/>
            <a:ext cx="4654222" cy="30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4000"/>
            <a:ext cx="4920341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5 – Software Design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889829" y="6603999"/>
            <a:ext cx="4920342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904343" y="6604000"/>
            <a:ext cx="4833257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846286" y="6604000"/>
            <a:ext cx="476431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Pradyumansinh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Jadeja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788229" y="6603999"/>
            <a:ext cx="4822369" cy="298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#3150711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Introduction to Software &amp; Software Engineering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radyuman.jadeja@darshan.ac.in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6A0C49B-F435-476C-B3F1-40C1A36200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+91-9879461848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Pradyumansinh</a:t>
            </a:r>
            <a:r>
              <a:rPr lang="en-US" dirty="0"/>
              <a:t> </a:t>
            </a:r>
            <a:r>
              <a:rPr lang="en-US" dirty="0" smtClean="0"/>
              <a:t>U. </a:t>
            </a:r>
            <a:r>
              <a:rPr lang="en-US" dirty="0" err="1" smtClean="0"/>
              <a:t>Jadeja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(3150711)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800" b="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5400" dirty="0" smtClean="0"/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4458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9321" y="936847"/>
            <a:ext cx="11554092" cy="1038812"/>
          </a:xfrm>
          <a:prstGeom prst="wedgeRoundRectCallout">
            <a:avLst>
              <a:gd name="adj1" fmla="val -40208"/>
              <a:gd name="adj2" fmla="val -93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The beginning of </a:t>
            </a:r>
            <a:r>
              <a:rPr lang="en-US" sz="2400" b="1" dirty="0">
                <a:solidFill>
                  <a:srgbClr val="C00000"/>
                </a:solidFill>
              </a:rPr>
              <a:t>wisdom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C00000"/>
                </a:solidFill>
              </a:rPr>
              <a:t>software engineer</a:t>
            </a:r>
            <a:r>
              <a:rPr lang="en-US" sz="2400" dirty="0"/>
              <a:t> is to </a:t>
            </a:r>
            <a:r>
              <a:rPr lang="en-US" sz="2400" b="1" dirty="0">
                <a:solidFill>
                  <a:srgbClr val="C00000"/>
                </a:solidFill>
              </a:rPr>
              <a:t>recognize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difference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between </a:t>
            </a:r>
            <a:r>
              <a:rPr lang="en-US" sz="2400" b="1" dirty="0">
                <a:solidFill>
                  <a:srgbClr val="C00000"/>
                </a:solidFill>
              </a:rPr>
              <a:t>getting program to work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getting it right</a:t>
            </a:r>
          </a:p>
          <a:p>
            <a:pPr algn="ctr"/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3149726" y="4133043"/>
            <a:ext cx="381000" cy="24760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200" b="1" dirty="0"/>
              <a:t>Reinvent the Wheel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320" y="2381007"/>
            <a:ext cx="2638841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Fundamental software design </a:t>
            </a:r>
            <a:r>
              <a:rPr lang="en-US" sz="2400" dirty="0"/>
              <a:t>concepts </a:t>
            </a:r>
            <a:r>
              <a:rPr lang="en-US" sz="2400" dirty="0">
                <a:solidFill>
                  <a:srgbClr val="BF2323"/>
                </a:solidFill>
              </a:rPr>
              <a:t>provide</a:t>
            </a:r>
            <a:r>
              <a:rPr lang="en-US" sz="2400" dirty="0"/>
              <a:t> the necessary </a:t>
            </a:r>
            <a:r>
              <a:rPr lang="en-US" sz="2400" dirty="0">
                <a:solidFill>
                  <a:srgbClr val="BF2323"/>
                </a:solidFill>
              </a:rPr>
              <a:t>framework</a:t>
            </a:r>
          </a:p>
          <a:p>
            <a:pPr algn="ctr"/>
            <a:r>
              <a:rPr lang="en-US" sz="2400" dirty="0"/>
              <a:t>for </a:t>
            </a:r>
            <a:endParaRPr lang="en-US" sz="2400" dirty="0" smtClean="0"/>
          </a:p>
          <a:p>
            <a:pPr algn="ctr"/>
            <a:r>
              <a:rPr lang="en-US" sz="2400" b="1" dirty="0" smtClean="0">
                <a:solidFill>
                  <a:srgbClr val="BF2323"/>
                </a:solidFill>
              </a:rPr>
              <a:t>“</a:t>
            </a:r>
            <a:r>
              <a:rPr lang="en-US" sz="2400" b="1" dirty="0">
                <a:solidFill>
                  <a:srgbClr val="BF2323"/>
                </a:solidFill>
              </a:rPr>
              <a:t>getting it right.”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8841" y="2381007"/>
            <a:ext cx="846457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Each design concept helps to answer the following </a:t>
            </a:r>
            <a:r>
              <a:rPr lang="en-US" sz="2400" dirty="0" smtClean="0"/>
              <a:t>questions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368840" y="3007390"/>
            <a:ext cx="8464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criteria can be used to </a:t>
            </a:r>
            <a:r>
              <a:rPr lang="en-US" sz="2400" dirty="0">
                <a:solidFill>
                  <a:srgbClr val="C00000"/>
                </a:solidFill>
              </a:rPr>
              <a:t>partition software into individual components</a:t>
            </a:r>
            <a:r>
              <a:rPr lang="en-US" sz="2400" dirty="0"/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How is </a:t>
            </a:r>
            <a:r>
              <a:rPr lang="en-US" sz="2400" dirty="0">
                <a:solidFill>
                  <a:srgbClr val="C00000"/>
                </a:solidFill>
              </a:rPr>
              <a:t>function or data structure</a:t>
            </a:r>
            <a:r>
              <a:rPr lang="en-US" sz="2400" dirty="0"/>
              <a:t> detail </a:t>
            </a:r>
            <a:r>
              <a:rPr lang="en-US" sz="2400" dirty="0">
                <a:solidFill>
                  <a:srgbClr val="C00000"/>
                </a:solidFill>
              </a:rPr>
              <a:t>separated from a conceptual </a:t>
            </a:r>
            <a:r>
              <a:rPr lang="en-US" sz="2400" dirty="0" smtClean="0">
                <a:solidFill>
                  <a:srgbClr val="C00000"/>
                </a:solidFill>
              </a:rPr>
              <a:t>representation</a:t>
            </a:r>
            <a:r>
              <a:rPr lang="en-US" sz="2400" dirty="0" smtClean="0"/>
              <a:t> of </a:t>
            </a:r>
            <a:r>
              <a:rPr lang="en-US" sz="2400" dirty="0"/>
              <a:t>the software?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uniform criteria </a:t>
            </a:r>
            <a:r>
              <a:rPr lang="en-US" sz="2400" dirty="0">
                <a:solidFill>
                  <a:srgbClr val="C00000"/>
                </a:solidFill>
              </a:rPr>
              <a:t>define the technical quality </a:t>
            </a:r>
            <a:r>
              <a:rPr lang="en-US" sz="2400" dirty="0"/>
              <a:t>of a software design?</a:t>
            </a:r>
          </a:p>
        </p:txBody>
      </p:sp>
    </p:spTree>
    <p:extLst>
      <p:ext uri="{BB962C8B-B14F-4D97-AF65-F5344CB8AC3E}">
        <p14:creationId xmlns:p14="http://schemas.microsoft.com/office/powerpoint/2010/main" val="26828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" grpId="0" animBg="1"/>
      <p:bldP spid="27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Software Design </a:t>
            </a:r>
            <a:r>
              <a:rPr lang="en-US" dirty="0"/>
              <a:t>Concepts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353" y="812302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Abstraction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21325" y="812302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Architecture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80639" y="812302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Pattern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7352" y="1338000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Separation </a:t>
            </a:r>
            <a:r>
              <a:rPr lang="en-US" sz="2400" dirty="0"/>
              <a:t>of Concern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1325" y="1338000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Modularity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180639" y="1338000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Information </a:t>
            </a:r>
            <a:r>
              <a:rPr lang="en-US" sz="2400" dirty="0"/>
              <a:t>Hiding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7352" y="2389395"/>
            <a:ext cx="89935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Functional </a:t>
            </a:r>
            <a:r>
              <a:rPr lang="en-US" sz="2400" dirty="0"/>
              <a:t>Independence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21325" y="1863698"/>
            <a:ext cx="274564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Refinement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80639" y="1863698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Aspects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97352" y="1863698"/>
            <a:ext cx="30103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Refactoring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354109" y="3022007"/>
            <a:ext cx="189179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Abstraction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245901" y="3481986"/>
            <a:ext cx="960921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354108" y="3598913"/>
            <a:ext cx="11501007" cy="2088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 </a:t>
            </a:r>
            <a:r>
              <a:rPr lang="en-US" dirty="0"/>
              <a:t>the highest level of abstraction, a solution is stated in broad terms using the language of the problem environment. </a:t>
            </a:r>
            <a:r>
              <a:rPr lang="en-US" dirty="0" smtClean="0"/>
              <a:t>At </a:t>
            </a:r>
            <a:r>
              <a:rPr lang="en-US" dirty="0"/>
              <a:t>lower levels of abstraction, a more detailed description of the solution is </a:t>
            </a:r>
            <a:r>
              <a:rPr lang="en-US" dirty="0" smtClean="0"/>
              <a:t>provided. Finally</a:t>
            </a:r>
            <a:r>
              <a:rPr lang="en-US" dirty="0"/>
              <a:t>, at the lowest level of abstraction, the solution is stated in a manner that </a:t>
            </a:r>
            <a:r>
              <a:rPr lang="en-US" dirty="0" smtClean="0"/>
              <a:t>can be </a:t>
            </a:r>
            <a:r>
              <a:rPr lang="en-US" dirty="0"/>
              <a:t>directly implemented</a:t>
            </a:r>
            <a:r>
              <a:rPr lang="en-US" dirty="0" smtClean="0"/>
              <a:t>.</a:t>
            </a:r>
          </a:p>
          <a:p>
            <a:r>
              <a:rPr lang="en-US" dirty="0"/>
              <a:t>Creation of procedural and data abstractions are done. </a:t>
            </a:r>
            <a:endParaRPr lang="en-US" dirty="0" smtClean="0"/>
          </a:p>
          <a:p>
            <a:r>
              <a:rPr lang="en-US" dirty="0"/>
              <a:t>A procedural abstraction refers to a sequence of instructions that have a specific and limited function. A data abstraction is a named collection of data that describes a data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r>
              <a:rPr lang="en-US" sz="3600" dirty="0"/>
              <a:t> </a:t>
            </a:r>
            <a:r>
              <a:rPr lang="en-US" dirty="0"/>
              <a:t>Principles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0944" y="4535631"/>
            <a:ext cx="2567806" cy="18990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0" y="4541981"/>
            <a:ext cx="3631521" cy="189746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3915" r="2000" b="3228"/>
          <a:stretch/>
        </p:blipFill>
        <p:spPr>
          <a:xfrm>
            <a:off x="795406" y="4660874"/>
            <a:ext cx="1977675" cy="16976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4040" y="4541981"/>
            <a:ext cx="426904" cy="1892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 smtClean="0"/>
              <a:t>Tunnel Vision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6590300" y="4535631"/>
            <a:ext cx="388578" cy="19019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700" b="1" dirty="0"/>
              <a:t>Reinvent the Wheel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40" y="898746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process should </a:t>
            </a:r>
            <a:r>
              <a:rPr lang="en-US" sz="2200" b="1" dirty="0">
                <a:solidFill>
                  <a:srgbClr val="C00000"/>
                </a:solidFill>
              </a:rPr>
              <a:t>not suffer</a:t>
            </a:r>
            <a:r>
              <a:rPr lang="en-US" sz="2200" dirty="0"/>
              <a:t> from </a:t>
            </a:r>
            <a:r>
              <a:rPr lang="en-US" sz="2200" b="1" dirty="0">
                <a:solidFill>
                  <a:srgbClr val="C00000"/>
                </a:solidFill>
              </a:rPr>
              <a:t>“tunnel vision”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040" y="1456262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be </a:t>
            </a:r>
            <a:r>
              <a:rPr lang="en-US" sz="2200" b="1" dirty="0">
                <a:solidFill>
                  <a:srgbClr val="C00000"/>
                </a:solidFill>
              </a:rPr>
              <a:t>traceable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C00000"/>
                </a:solidFill>
              </a:rPr>
              <a:t>analysis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24040" y="2013778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 smtClean="0"/>
              <a:t>Design </a:t>
            </a:r>
            <a:r>
              <a:rPr lang="en-US" sz="2200" dirty="0"/>
              <a:t>should </a:t>
            </a:r>
            <a:r>
              <a:rPr lang="en-US" sz="2200" b="1" dirty="0">
                <a:solidFill>
                  <a:srgbClr val="C00000"/>
                </a:solidFill>
              </a:rPr>
              <a:t>not reinvent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wheel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040" y="2571294"/>
            <a:ext cx="6854838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</a:t>
            </a:r>
            <a:r>
              <a:rPr lang="en-US" sz="2200" b="1" dirty="0">
                <a:solidFill>
                  <a:srgbClr val="C00000"/>
                </a:solidFill>
              </a:rPr>
              <a:t>“minimize the intellectual distance”</a:t>
            </a:r>
            <a:r>
              <a:rPr lang="en-US" sz="2200" dirty="0"/>
              <a:t> between the </a:t>
            </a:r>
            <a:r>
              <a:rPr lang="en-US" sz="2200" b="1" dirty="0">
                <a:solidFill>
                  <a:srgbClr val="C00000"/>
                </a:solidFill>
              </a:rPr>
              <a:t>software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the real world</a:t>
            </a:r>
            <a:r>
              <a:rPr lang="en-US" sz="2200" dirty="0"/>
              <a:t>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040" y="3467364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exhibit (</a:t>
            </a:r>
            <a:r>
              <a:rPr lang="en-US" sz="2200" b="1" dirty="0">
                <a:solidFill>
                  <a:srgbClr val="C00000"/>
                </a:solidFill>
              </a:rPr>
              <a:t>present</a:t>
            </a:r>
            <a:r>
              <a:rPr lang="en-US" sz="2200" dirty="0"/>
              <a:t>) </a:t>
            </a:r>
            <a:r>
              <a:rPr lang="en-US" sz="2200" b="1" dirty="0">
                <a:solidFill>
                  <a:srgbClr val="C00000"/>
                </a:solidFill>
              </a:rPr>
              <a:t>uniformity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integration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4040" y="4024881"/>
            <a:ext cx="6854838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 to accommodate change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37143" y="898746"/>
            <a:ext cx="48731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degrade gently</a:t>
            </a:r>
            <a:r>
              <a:rPr lang="en-US" sz="2100" dirty="0"/>
              <a:t>, even when abnormal data, events, or operating conditions are encountered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7143" y="2149917"/>
            <a:ext cx="4873150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Design is not coding, coding is not design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37143" y="2770146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Design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should be </a:t>
            </a:r>
            <a:r>
              <a:rPr lang="en-US" sz="2100" b="1" dirty="0">
                <a:solidFill>
                  <a:srgbClr val="C00000"/>
                </a:solidFill>
              </a:rPr>
              <a:t>assessed for quality </a:t>
            </a:r>
            <a:r>
              <a:rPr lang="en-US" sz="2100" dirty="0"/>
              <a:t>as it is </a:t>
            </a:r>
            <a:r>
              <a:rPr lang="en-US" sz="2100" b="1" dirty="0">
                <a:solidFill>
                  <a:srgbClr val="C00000"/>
                </a:solidFill>
              </a:rPr>
              <a:t>being created</a:t>
            </a:r>
            <a:r>
              <a:rPr lang="en-US" sz="2100" dirty="0"/>
              <a:t>, not after the fact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37143" y="3698152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reviewed to minimize conceptual</a:t>
            </a:r>
            <a:r>
              <a:rPr lang="en-US" sz="2100" dirty="0"/>
              <a:t> (semantic) errors</a:t>
            </a:r>
            <a:endParaRPr lang="en-IN" sz="21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/>
          <a:stretch/>
        </p:blipFill>
        <p:spPr>
          <a:xfrm>
            <a:off x="7135421" y="4535631"/>
            <a:ext cx="4876594" cy="15848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33699" y="6005027"/>
            <a:ext cx="2412986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tx1"/>
                </a:solidFill>
              </a:rPr>
              <a:t>Coding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46685" y="6005026"/>
            <a:ext cx="2463609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100" dirty="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988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Rough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612" y="1218986"/>
            <a:ext cx="2447245" cy="8472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33177" y="1218986"/>
            <a:ext cx="1832426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8503" y="1218986"/>
            <a:ext cx="2115125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08229" y="1218986"/>
            <a:ext cx="1764371" cy="847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4614" y="848066"/>
            <a:ext cx="244724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Informal Design </a:t>
            </a:r>
            <a:r>
              <a:rPr lang="en-US" b="1" dirty="0"/>
              <a:t>O</a:t>
            </a:r>
            <a:r>
              <a:rPr lang="en-US" b="1" dirty="0" smtClean="0"/>
              <a:t>utline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33177" y="848066"/>
            <a:ext cx="183246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Informal Design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08504" y="848066"/>
            <a:ext cx="211512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More formal Design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08591" y="848066"/>
            <a:ext cx="176400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Finished Design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8" y="1291257"/>
            <a:ext cx="660219" cy="575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66" y="1328629"/>
            <a:ext cx="1158549" cy="6726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5591019" y="1316900"/>
            <a:ext cx="1044553" cy="627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r="2665"/>
          <a:stretch/>
        </p:blipFill>
        <p:spPr>
          <a:xfrm>
            <a:off x="7997008" y="1334561"/>
            <a:ext cx="986811" cy="58751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394327" y="2419684"/>
            <a:ext cx="710197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2082800"/>
            <a:ext cx="0" cy="3429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69527" y="2076492"/>
            <a:ext cx="0" cy="34920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32727" y="2076492"/>
            <a:ext cx="0" cy="34920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94327" y="2070100"/>
            <a:ext cx="0" cy="349584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2641857" y="1642587"/>
            <a:ext cx="291320" cy="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6" idx="1"/>
          </p:cNvCxnSpPr>
          <p:nvPr/>
        </p:nvCxnSpPr>
        <p:spPr>
          <a:xfrm>
            <a:off x="4765603" y="164265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7" idx="1"/>
          </p:cNvCxnSpPr>
          <p:nvPr/>
        </p:nvCxnSpPr>
        <p:spPr>
          <a:xfrm>
            <a:off x="7223628" y="1642654"/>
            <a:ext cx="3846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345572" y="5378310"/>
            <a:ext cx="134594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292987" y="5378310"/>
            <a:ext cx="1472107" cy="592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65255" y="5378310"/>
            <a:ext cx="1341713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443410" y="5378310"/>
            <a:ext cx="134267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09045" y="5378310"/>
            <a:ext cx="1350616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99991" y="5378310"/>
            <a:ext cx="1311897" cy="617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345571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8292987" y="4212045"/>
            <a:ext cx="1472107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6366563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4440139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2513715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87291" y="4212045"/>
            <a:ext cx="1345946" cy="61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63078" y="4203550"/>
            <a:ext cx="144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Architectural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2517669" y="4196523"/>
            <a:ext cx="13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Abstract</a:t>
            </a:r>
          </a:p>
          <a:p>
            <a:pPr algn="ctr"/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573825" y="4190149"/>
            <a:ext cx="10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Interface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389741" y="4212046"/>
            <a:ext cx="1291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Component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276429" y="4204719"/>
            <a:ext cx="153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Structure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0487249" y="421204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Algorithm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95667" y="5362547"/>
            <a:ext cx="134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System</a:t>
            </a:r>
          </a:p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2499048" y="5349407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Software</a:t>
            </a:r>
          </a:p>
          <a:p>
            <a:pPr algn="ctr"/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447998" y="5345845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Interface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46523" y="5349847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Component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83177" y="5343751"/>
            <a:ext cx="151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Structure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348882" y="5343750"/>
            <a:ext cx="1379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Algorithm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26678" y="357861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992368" y="350241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068568" y="3415705"/>
            <a:ext cx="2703332" cy="40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29282" y="3459820"/>
            <a:ext cx="280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Requirements Specification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2" name="Straight Arrow Connector 101"/>
          <p:cNvCxnSpPr>
            <a:stCxn id="98" idx="2"/>
            <a:endCxn id="86" idx="0"/>
          </p:cNvCxnSpPr>
          <p:nvPr/>
        </p:nvCxnSpPr>
        <p:spPr>
          <a:xfrm flipH="1">
            <a:off x="1285680" y="3981295"/>
            <a:ext cx="992664" cy="222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2"/>
            <a:endCxn id="87" idx="0"/>
          </p:cNvCxnSpPr>
          <p:nvPr/>
        </p:nvCxnSpPr>
        <p:spPr>
          <a:xfrm>
            <a:off x="2278344" y="3981295"/>
            <a:ext cx="929161" cy="215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5" idx="2"/>
            <a:endCxn id="79" idx="0"/>
          </p:cNvCxnSpPr>
          <p:nvPr/>
        </p:nvCxnSpPr>
        <p:spPr>
          <a:xfrm flipH="1">
            <a:off x="1255940" y="4829473"/>
            <a:ext cx="4324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4" idx="2"/>
            <a:endCxn id="78" idx="0"/>
          </p:cNvCxnSpPr>
          <p:nvPr/>
        </p:nvCxnSpPr>
        <p:spPr>
          <a:xfrm flipH="1">
            <a:off x="3184353" y="4829473"/>
            <a:ext cx="2335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83" idx="2"/>
            <a:endCxn id="77" idx="0"/>
          </p:cNvCxnSpPr>
          <p:nvPr/>
        </p:nvCxnSpPr>
        <p:spPr>
          <a:xfrm>
            <a:off x="5113112" y="4829473"/>
            <a:ext cx="1636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2" idx="2"/>
            <a:endCxn id="76" idx="0"/>
          </p:cNvCxnSpPr>
          <p:nvPr/>
        </p:nvCxnSpPr>
        <p:spPr>
          <a:xfrm flipH="1">
            <a:off x="7036112" y="4829473"/>
            <a:ext cx="3424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1" idx="2"/>
            <a:endCxn id="75" idx="0"/>
          </p:cNvCxnSpPr>
          <p:nvPr/>
        </p:nvCxnSpPr>
        <p:spPr>
          <a:xfrm>
            <a:off x="9029041" y="4829473"/>
            <a:ext cx="0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0" idx="2"/>
            <a:endCxn id="74" idx="0"/>
          </p:cNvCxnSpPr>
          <p:nvPr/>
        </p:nvCxnSpPr>
        <p:spPr>
          <a:xfrm>
            <a:off x="11018544" y="4829473"/>
            <a:ext cx="1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5" idx="3"/>
            <a:endCxn id="84" idx="1"/>
          </p:cNvCxnSpPr>
          <p:nvPr/>
        </p:nvCxnSpPr>
        <p:spPr>
          <a:xfrm>
            <a:off x="1933237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4" idx="3"/>
            <a:endCxn id="83" idx="1"/>
          </p:cNvCxnSpPr>
          <p:nvPr/>
        </p:nvCxnSpPr>
        <p:spPr>
          <a:xfrm>
            <a:off x="3859661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83" idx="3"/>
            <a:endCxn id="82" idx="1"/>
          </p:cNvCxnSpPr>
          <p:nvPr/>
        </p:nvCxnSpPr>
        <p:spPr>
          <a:xfrm>
            <a:off x="5786085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2" idx="3"/>
            <a:endCxn id="81" idx="1"/>
          </p:cNvCxnSpPr>
          <p:nvPr/>
        </p:nvCxnSpPr>
        <p:spPr>
          <a:xfrm>
            <a:off x="7712509" y="4520759"/>
            <a:ext cx="58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3"/>
            <a:endCxn id="80" idx="1"/>
          </p:cNvCxnSpPr>
          <p:nvPr/>
        </p:nvCxnSpPr>
        <p:spPr>
          <a:xfrm>
            <a:off x="9765094" y="4520759"/>
            <a:ext cx="5804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79" idx="0"/>
            <a:endCxn id="84" idx="2"/>
          </p:cNvCxnSpPr>
          <p:nvPr/>
        </p:nvCxnSpPr>
        <p:spPr>
          <a:xfrm flipV="1">
            <a:off x="1255940" y="4829473"/>
            <a:ext cx="1930748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8" idx="0"/>
            <a:endCxn id="83" idx="2"/>
          </p:cNvCxnSpPr>
          <p:nvPr/>
        </p:nvCxnSpPr>
        <p:spPr>
          <a:xfrm flipV="1">
            <a:off x="3184353" y="4829473"/>
            <a:ext cx="1928759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77" idx="0"/>
            <a:endCxn id="82" idx="2"/>
          </p:cNvCxnSpPr>
          <p:nvPr/>
        </p:nvCxnSpPr>
        <p:spPr>
          <a:xfrm flipV="1">
            <a:off x="5114748" y="4829473"/>
            <a:ext cx="1924788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6" idx="0"/>
            <a:endCxn id="81" idx="2"/>
          </p:cNvCxnSpPr>
          <p:nvPr/>
        </p:nvCxnSpPr>
        <p:spPr>
          <a:xfrm flipV="1">
            <a:off x="7036112" y="4829473"/>
            <a:ext cx="1992929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75" idx="0"/>
            <a:endCxn id="80" idx="2"/>
          </p:cNvCxnSpPr>
          <p:nvPr/>
        </p:nvCxnSpPr>
        <p:spPr>
          <a:xfrm flipV="1">
            <a:off x="9029041" y="4829473"/>
            <a:ext cx="1989503" cy="54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Pentagon 119"/>
          <p:cNvSpPr/>
          <p:nvPr/>
        </p:nvSpPr>
        <p:spPr>
          <a:xfrm>
            <a:off x="6365254" y="3719245"/>
            <a:ext cx="3399839" cy="336456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/>
              <a:t>Design Activities</a:t>
            </a:r>
            <a:endParaRPr lang="en-US" sz="2100" b="1" dirty="0"/>
          </a:p>
        </p:txBody>
      </p:sp>
      <p:sp>
        <p:nvSpPr>
          <p:cNvPr id="171" name="Pentagon 170"/>
          <p:cNvSpPr/>
          <p:nvPr/>
        </p:nvSpPr>
        <p:spPr>
          <a:xfrm>
            <a:off x="6365254" y="6152583"/>
            <a:ext cx="3399839" cy="328969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/>
              <a:t>Design Product</a:t>
            </a:r>
            <a:endParaRPr lang="en-US" sz="2100" b="1" dirty="0"/>
          </a:p>
        </p:txBody>
      </p:sp>
      <p:sp>
        <p:nvSpPr>
          <p:cNvPr id="180" name="Rectangle 179"/>
          <p:cNvSpPr/>
          <p:nvPr/>
        </p:nvSpPr>
        <p:spPr>
          <a:xfrm>
            <a:off x="152070" y="2793071"/>
            <a:ext cx="21593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Design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Process</a:t>
            </a:r>
          </a:p>
        </p:txBody>
      </p:sp>
      <p:cxnSp>
        <p:nvCxnSpPr>
          <p:cNvPr id="181" name="Straight Connector 180"/>
          <p:cNvCxnSpPr/>
          <p:nvPr/>
        </p:nvCxnSpPr>
        <p:spPr>
          <a:xfrm>
            <a:off x="2291997" y="3254736"/>
            <a:ext cx="96079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20" grpId="0" animBg="1"/>
      <p:bldP spid="171" grpId="0" animBg="1"/>
      <p:bldP spid="1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Architectural </a:t>
            </a:r>
            <a:r>
              <a:rPr lang="en-IN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5" y="3942685"/>
            <a:ext cx="1987984" cy="1987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4"/>
          <a:stretch/>
        </p:blipFill>
        <p:spPr>
          <a:xfrm>
            <a:off x="226017" y="756047"/>
            <a:ext cx="2514600" cy="318924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301670" y="1434966"/>
            <a:ext cx="8636330" cy="208875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Large systems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decomposed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</a:t>
            </a:r>
            <a:r>
              <a:rPr lang="en-US" b="1" dirty="0">
                <a:solidFill>
                  <a:srgbClr val="C00000"/>
                </a:solidFill>
              </a:rPr>
              <a:t>subsystems</a:t>
            </a:r>
            <a:endParaRPr lang="en-IN" b="1" dirty="0" smtClean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Sub-systems</a:t>
            </a:r>
            <a:r>
              <a:rPr lang="en-IN" dirty="0"/>
              <a:t> provide</a:t>
            </a:r>
            <a:r>
              <a:rPr lang="en-IN" b="1" dirty="0">
                <a:solidFill>
                  <a:srgbClr val="C00000"/>
                </a:solidFill>
              </a:rPr>
              <a:t> related </a:t>
            </a:r>
            <a:r>
              <a:rPr lang="en-IN" b="1" dirty="0" smtClean="0">
                <a:solidFill>
                  <a:srgbClr val="C00000"/>
                </a:solidFill>
              </a:rPr>
              <a:t>services</a:t>
            </a:r>
          </a:p>
          <a:p>
            <a:r>
              <a:rPr lang="en-IN" dirty="0"/>
              <a:t>Initial design process includes</a:t>
            </a:r>
            <a:endParaRPr lang="en-IN" dirty="0" smtClean="0"/>
          </a:p>
          <a:p>
            <a:pPr lvl="1"/>
            <a:r>
              <a:rPr lang="en-IN" dirty="0"/>
              <a:t>Identifying </a:t>
            </a:r>
            <a:r>
              <a:rPr lang="en-IN" dirty="0" smtClean="0"/>
              <a:t>sub-systems</a:t>
            </a:r>
          </a:p>
          <a:p>
            <a:pPr lvl="1"/>
            <a:r>
              <a:rPr lang="en-US" dirty="0"/>
              <a:t>Establishing a framework for sub-system control </a:t>
            </a:r>
            <a:r>
              <a:rPr lang="en-US" dirty="0" smtClean="0"/>
              <a:t>and communication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301670" y="4247485"/>
            <a:ext cx="8636330" cy="2088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Stakeholder Communication:</a:t>
            </a:r>
            <a:r>
              <a:rPr lang="en-US" dirty="0"/>
              <a:t> High-level presentation of system</a:t>
            </a:r>
          </a:p>
          <a:p>
            <a:r>
              <a:rPr lang="en-US" b="1" dirty="0">
                <a:solidFill>
                  <a:srgbClr val="C00000"/>
                </a:solidFill>
              </a:rPr>
              <a:t>System Analysis:</a:t>
            </a:r>
            <a:r>
              <a:rPr lang="en-US" dirty="0"/>
              <a:t> Big effect on performance, reliability, maintainability and other –</a:t>
            </a:r>
            <a:r>
              <a:rPr lang="en-US" dirty="0" err="1"/>
              <a:t>ilities</a:t>
            </a:r>
            <a:r>
              <a:rPr lang="en-US" dirty="0"/>
              <a:t> </a:t>
            </a:r>
            <a:r>
              <a:rPr lang="en-US" b="1" dirty="0"/>
              <a:t>(Usability, Maintainability, Scalability, Reliability, Extensibility, Security, Portability)</a:t>
            </a:r>
          </a:p>
          <a:p>
            <a:r>
              <a:rPr lang="en-US" b="1" dirty="0">
                <a:solidFill>
                  <a:srgbClr val="C00000"/>
                </a:solidFill>
              </a:rPr>
              <a:t>Large-scale Reuse:</a:t>
            </a:r>
            <a:r>
              <a:rPr lang="en-US" dirty="0"/>
              <a:t> Similar requirements similar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01670" y="3639373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Why to document the Architecture?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441597" y="4101038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01670" y="857647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Software Architecture &amp;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441597" y="1319312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4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&amp;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183" y="4353041"/>
            <a:ext cx="7412618" cy="2012424"/>
          </a:xfrm>
        </p:spPr>
        <p:txBody>
          <a:bodyPr/>
          <a:lstStyle/>
          <a:p>
            <a:r>
              <a:rPr lang="en-IN" dirty="0" smtClean="0"/>
              <a:t>Representations </a:t>
            </a:r>
            <a:r>
              <a:rPr lang="en-IN" dirty="0"/>
              <a:t>of software architecture are an </a:t>
            </a:r>
            <a:r>
              <a:rPr lang="en-IN" b="1" dirty="0">
                <a:solidFill>
                  <a:srgbClr val="C00000"/>
                </a:solidFill>
              </a:rPr>
              <a:t>enabler for communication between all parties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(stakeholders).</a:t>
            </a:r>
          </a:p>
          <a:p>
            <a:r>
              <a:rPr lang="en-IN" dirty="0"/>
              <a:t>Architecture “constitutes a relatively small, intellectually graspable model of how the system is structured and how its components work together”</a:t>
            </a:r>
          </a:p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8275882" y="3110327"/>
            <a:ext cx="3603135" cy="1359465"/>
          </a:xfrm>
          <a:prstGeom prst="cloudCallout">
            <a:avLst>
              <a:gd name="adj1" fmla="val 8775"/>
              <a:gd name="adj2" fmla="val -897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</a:t>
            </a:r>
            <a:r>
              <a:rPr lang="en-US" sz="2400" b="1" dirty="0" smtClean="0"/>
              <a:t>arry </a:t>
            </a:r>
            <a:r>
              <a:rPr lang="en-US" sz="2400" b="1" dirty="0"/>
              <a:t>in </a:t>
            </a:r>
            <a:r>
              <a:rPr lang="en-US" sz="2400" b="1" dirty="0" smtClean="0"/>
              <a:t>haste</a:t>
            </a:r>
          </a:p>
          <a:p>
            <a:pPr algn="ctr"/>
            <a:r>
              <a:rPr lang="en-US" sz="2400" b="1" dirty="0" smtClean="0"/>
              <a:t>repent </a:t>
            </a:r>
            <a:r>
              <a:rPr lang="en-US" sz="2400" b="1" dirty="0"/>
              <a:t>at leisure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2544"/>
            <a:ext cx="3975100" cy="309778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801100" y="4787900"/>
            <a:ext cx="3060700" cy="856919"/>
          </a:xfrm>
          <a:prstGeom prst="wedgeRoundRectCallout">
            <a:avLst>
              <a:gd name="adj1" fmla="val -38676"/>
              <a:gd name="adj2" fmla="val -1363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True for Software Architecture </a:t>
            </a:r>
            <a:r>
              <a:rPr lang="en-US" sz="2400" b="1" dirty="0" smtClean="0"/>
              <a:t>Design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9502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8182" y="913700"/>
            <a:ext cx="741261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dirty="0"/>
              <a:t>Architectural design represents the </a:t>
            </a:r>
            <a:r>
              <a:rPr lang="en-IN" sz="2400" b="1" dirty="0">
                <a:solidFill>
                  <a:srgbClr val="C00000"/>
                </a:solidFill>
              </a:rPr>
              <a:t>structure of data and program components</a:t>
            </a:r>
            <a:endParaRPr lang="en-IN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073255" y="1941992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dirty="0"/>
              <a:t>It </a:t>
            </a:r>
            <a:r>
              <a:rPr lang="en-IN" sz="2400" b="1" dirty="0" smtClean="0"/>
              <a:t>considers</a:t>
            </a:r>
            <a:endParaRPr lang="en-IN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54090" y="2441757"/>
            <a:ext cx="7416710" cy="41549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Architectural style</a:t>
            </a:r>
            <a:r>
              <a:rPr lang="en-IN" sz="2100" dirty="0">
                <a:solidFill>
                  <a:srgbClr val="FF0000"/>
                </a:solidFill>
              </a:rPr>
              <a:t> </a:t>
            </a:r>
            <a:r>
              <a:rPr lang="en-IN" sz="2100" dirty="0"/>
              <a:t>that the system will take</a:t>
            </a:r>
            <a:endParaRPr lang="en-US" sz="2100" dirty="0"/>
          </a:p>
        </p:txBody>
      </p:sp>
      <p:sp>
        <p:nvSpPr>
          <p:cNvPr id="14" name="Rectangle 13"/>
          <p:cNvSpPr/>
          <p:nvPr/>
        </p:nvSpPr>
        <p:spPr>
          <a:xfrm>
            <a:off x="254090" y="2971653"/>
            <a:ext cx="7416710" cy="40011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Structure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and </a:t>
            </a:r>
            <a:r>
              <a:rPr lang="en-IN" sz="2000" b="1" dirty="0" smtClean="0">
                <a:solidFill>
                  <a:srgbClr val="C00000"/>
                </a:solidFill>
              </a:rPr>
              <a:t>properties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of the </a:t>
            </a:r>
            <a:r>
              <a:rPr lang="en-IN" sz="2000" b="1" dirty="0" smtClean="0">
                <a:solidFill>
                  <a:srgbClr val="C00000"/>
                </a:solidFill>
              </a:rPr>
              <a:t>components</a:t>
            </a:r>
            <a:r>
              <a:rPr lang="en-IN" sz="2000" dirty="0" smtClean="0">
                <a:solidFill>
                  <a:srgbClr val="C00000"/>
                </a:solidFill>
              </a:rPr>
              <a:t> </a:t>
            </a:r>
            <a:r>
              <a:rPr lang="en-IN" sz="2000" dirty="0" smtClean="0"/>
              <a:t>that constitute the system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54089" y="3513359"/>
            <a:ext cx="7416711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C00000"/>
                </a:solidFill>
              </a:rPr>
              <a:t>Interrelationships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that occur among all architectural components of a </a:t>
            </a:r>
            <a:r>
              <a:rPr lang="en-IN" dirty="0" smtClean="0"/>
              <a:t>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9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10" grpId="0" animBg="1"/>
      <p:bldP spid="11" grpId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9" y="4108830"/>
            <a:ext cx="1512722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77" y="5403332"/>
            <a:ext cx="1103221" cy="11032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3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10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05783" y="996434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Data-centered architecture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83" y="1568641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Data-flow architectures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83" y="2140848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Call and return architecture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783" y="2713055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Object-oriented architecture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7683" y="3285263"/>
            <a:ext cx="43135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Layered architecture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11700" y="7112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10243" y="781734"/>
            <a:ext cx="725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Each style describes a system category that encompasses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242" y="1547208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set of components </a:t>
            </a:r>
            <a:r>
              <a:rPr lang="en-US" sz="2400" dirty="0"/>
              <a:t>(Ex., a database, computational modules) that </a:t>
            </a:r>
            <a:r>
              <a:rPr lang="en-US" sz="2400" b="1" dirty="0">
                <a:solidFill>
                  <a:srgbClr val="C00000"/>
                </a:solidFill>
              </a:rPr>
              <a:t>perform a function </a:t>
            </a:r>
            <a:r>
              <a:rPr lang="en-US" sz="2400" dirty="0"/>
              <a:t>required by a system.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99242" y="2595216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set of </a:t>
            </a:r>
            <a:r>
              <a:rPr lang="en-US" sz="2400" b="1" dirty="0">
                <a:solidFill>
                  <a:srgbClr val="C00000"/>
                </a:solidFill>
              </a:rPr>
              <a:t>connectors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C00000"/>
                </a:solidFill>
              </a:rPr>
              <a:t>enable “communication, coordination and cooperation”</a:t>
            </a:r>
            <a:r>
              <a:rPr lang="en-US" sz="2400" dirty="0"/>
              <a:t> among components.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9242" y="3643224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Constraints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define </a:t>
            </a:r>
            <a:r>
              <a:rPr lang="en-US" sz="2400" b="1" dirty="0">
                <a:solidFill>
                  <a:srgbClr val="C00000"/>
                </a:solidFill>
              </a:rPr>
              <a:t>how components can be integrated</a:t>
            </a:r>
            <a:r>
              <a:rPr lang="en-US" sz="2400" dirty="0"/>
              <a:t> to form the system.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99242" y="4691231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Semantic models</a:t>
            </a:r>
            <a:r>
              <a:rPr lang="en-US" sz="2400" dirty="0"/>
              <a:t> that enable a designer </a:t>
            </a:r>
            <a:r>
              <a:rPr lang="en-US" sz="2400" b="1" dirty="0">
                <a:solidFill>
                  <a:srgbClr val="C00000"/>
                </a:solidFill>
              </a:rPr>
              <a:t>to understand the overall properties</a:t>
            </a:r>
            <a:r>
              <a:rPr lang="en-US" sz="2400" dirty="0"/>
              <a:t> of a system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90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Data-centered architecture style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5" y="863443"/>
            <a:ext cx="6313799" cy="38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74118" y="3938727"/>
            <a:ext cx="4993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That is, client software accesses the data independent of any changes to the data or the actions of other client software.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80933" y="863443"/>
            <a:ext cx="5286478" cy="33656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 data store </a:t>
            </a:r>
            <a:r>
              <a:rPr lang="en-US" dirty="0"/>
              <a:t>(Ex., a file or database) </a:t>
            </a:r>
            <a:r>
              <a:rPr lang="en-US" b="1" dirty="0">
                <a:solidFill>
                  <a:srgbClr val="C00000"/>
                </a:solidFill>
              </a:rPr>
              <a:t>resides at the center</a:t>
            </a:r>
            <a:r>
              <a:rPr lang="en-US" dirty="0"/>
              <a:t> of this architecture and is </a:t>
            </a:r>
            <a:r>
              <a:rPr lang="en-US" b="1" dirty="0">
                <a:solidFill>
                  <a:srgbClr val="C00000"/>
                </a:solidFill>
              </a:rPr>
              <a:t>accessed frequently</a:t>
            </a:r>
            <a:r>
              <a:rPr lang="en-US" dirty="0"/>
              <a:t> by other components.</a:t>
            </a:r>
          </a:p>
          <a:p>
            <a:r>
              <a:rPr lang="en-US" dirty="0" smtClean="0"/>
              <a:t>Client </a:t>
            </a:r>
            <a:r>
              <a:rPr lang="en-US" b="1" dirty="0">
                <a:solidFill>
                  <a:srgbClr val="C00000"/>
                </a:solidFill>
              </a:rPr>
              <a:t>software accesses a central </a:t>
            </a:r>
            <a:r>
              <a:rPr lang="en-US" b="1" dirty="0" smtClean="0">
                <a:solidFill>
                  <a:srgbClr val="C00000"/>
                </a:solidFill>
              </a:rPr>
              <a:t>repository.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some cases </a:t>
            </a:r>
            <a:r>
              <a:rPr lang="en-US" dirty="0"/>
              <a:t>the data </a:t>
            </a:r>
            <a:r>
              <a:rPr lang="en-US" b="1" dirty="0">
                <a:solidFill>
                  <a:srgbClr val="C00000"/>
                </a:solidFill>
              </a:rPr>
              <a:t>repository is passive</a:t>
            </a:r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5532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Data-flow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0" y="863444"/>
            <a:ext cx="6396621" cy="5590565"/>
          </a:xfrm>
        </p:spPr>
        <p:txBody>
          <a:bodyPr/>
          <a:lstStyle/>
          <a:p>
            <a:r>
              <a:rPr lang="en-IN" dirty="0"/>
              <a:t>This architecture is applied </a:t>
            </a:r>
            <a:r>
              <a:rPr lang="en-IN" b="1" dirty="0">
                <a:solidFill>
                  <a:srgbClr val="C00000"/>
                </a:solidFill>
              </a:rPr>
              <a:t>when input data are to be transformed</a:t>
            </a:r>
            <a:r>
              <a:rPr lang="en-IN" dirty="0"/>
              <a:t>.</a:t>
            </a:r>
          </a:p>
          <a:p>
            <a:r>
              <a:rPr lang="en-IN" dirty="0"/>
              <a:t>A set of components (called </a:t>
            </a:r>
            <a:r>
              <a:rPr lang="en-IN" b="1" dirty="0">
                <a:solidFill>
                  <a:srgbClr val="C00000"/>
                </a:solidFill>
              </a:rPr>
              <a:t>filters</a:t>
            </a:r>
            <a:r>
              <a:rPr lang="en-IN" dirty="0"/>
              <a:t>) </a:t>
            </a:r>
            <a:r>
              <a:rPr lang="en-IN" b="1" dirty="0">
                <a:solidFill>
                  <a:srgbClr val="C00000"/>
                </a:solidFill>
              </a:rPr>
              <a:t>connected by pipes </a:t>
            </a:r>
            <a:r>
              <a:rPr lang="en-IN" dirty="0"/>
              <a:t>that </a:t>
            </a:r>
            <a:r>
              <a:rPr lang="en-IN" b="1" dirty="0">
                <a:solidFill>
                  <a:srgbClr val="C00000"/>
                </a:solidFill>
              </a:rPr>
              <a:t>transmit data</a:t>
            </a:r>
            <a:r>
              <a:rPr lang="en-IN" dirty="0"/>
              <a:t> from one component to the next.</a:t>
            </a:r>
          </a:p>
          <a:p>
            <a:r>
              <a:rPr lang="en-IN" dirty="0"/>
              <a:t>Each filter works independently of those components upstream and downstream, is designed to </a:t>
            </a:r>
          </a:p>
          <a:p>
            <a:pPr lvl="1"/>
            <a:r>
              <a:rPr lang="en-IN" dirty="0"/>
              <a:t>expect data input of a certain form, and </a:t>
            </a:r>
          </a:p>
          <a:p>
            <a:pPr lvl="1"/>
            <a:r>
              <a:rPr lang="en-IN" dirty="0"/>
              <a:t>produces data output (to the next filter) of a specified form.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9" y="2298700"/>
            <a:ext cx="5223322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626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 and return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63444"/>
            <a:ext cx="6726821" cy="5590565"/>
          </a:xfrm>
        </p:spPr>
        <p:txBody>
          <a:bodyPr/>
          <a:lstStyle/>
          <a:p>
            <a:r>
              <a:rPr lang="en-IN" dirty="0"/>
              <a:t>This architectural style </a:t>
            </a:r>
            <a:r>
              <a:rPr lang="en-IN" b="1" dirty="0">
                <a:solidFill>
                  <a:srgbClr val="C00000"/>
                </a:solidFill>
              </a:rPr>
              <a:t>enables a software designer (system architect) to achieve a program structure</a:t>
            </a:r>
            <a:r>
              <a:rPr lang="en-IN" dirty="0">
                <a:solidFill>
                  <a:srgbClr val="E40524"/>
                </a:solidFill>
              </a:rPr>
              <a:t> </a:t>
            </a:r>
            <a:r>
              <a:rPr lang="en-IN" dirty="0"/>
              <a:t>that is relatively easy to modify and scale.</a:t>
            </a:r>
          </a:p>
          <a:p>
            <a:r>
              <a:rPr lang="en-IN" dirty="0"/>
              <a:t>A number of sub styles exist within this category as below.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IN" b="1" dirty="0"/>
              <a:t>Main program/subprogram architectures</a:t>
            </a:r>
          </a:p>
          <a:p>
            <a:pPr marL="1120775" lvl="2" indent="-457200"/>
            <a:r>
              <a:rPr lang="en-IN" dirty="0"/>
              <a:t>This classic program structure </a:t>
            </a:r>
            <a:r>
              <a:rPr lang="en-IN" b="1" dirty="0">
                <a:solidFill>
                  <a:srgbClr val="C00000"/>
                </a:solidFill>
              </a:rPr>
              <a:t>decomposes function into a control hierarchy </a:t>
            </a:r>
            <a:r>
              <a:rPr lang="en-IN" dirty="0"/>
              <a:t>where a </a:t>
            </a:r>
            <a:r>
              <a:rPr lang="en-IN" b="1" dirty="0"/>
              <a:t>“main” program invokes a number of program components</a:t>
            </a:r>
            <a:r>
              <a:rPr lang="en-IN" dirty="0"/>
              <a:t>, which in turn may invoke still other components.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b="1" dirty="0"/>
              <a:t>Remote procedure call architectures</a:t>
            </a:r>
          </a:p>
          <a:p>
            <a:pPr marL="1120775" lvl="2" indent="-457200"/>
            <a:r>
              <a:rPr lang="en-IN" dirty="0"/>
              <a:t>The components of a main </a:t>
            </a:r>
            <a:r>
              <a:rPr lang="en-IN" b="1" dirty="0">
                <a:solidFill>
                  <a:srgbClr val="C00000"/>
                </a:solidFill>
              </a:rPr>
              <a:t>program/subprogram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architecture are </a:t>
            </a:r>
            <a:r>
              <a:rPr lang="en-IN" b="1" dirty="0">
                <a:solidFill>
                  <a:srgbClr val="C00000"/>
                </a:solidFill>
              </a:rPr>
              <a:t>distributed across multiple computers</a:t>
            </a:r>
            <a:r>
              <a:rPr lang="en-IN" dirty="0"/>
              <a:t> on a network.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r="4003"/>
          <a:stretch/>
        </p:blipFill>
        <p:spPr>
          <a:xfrm>
            <a:off x="114300" y="1949830"/>
            <a:ext cx="5094227" cy="253327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451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Design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design work products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Characteristics of good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Models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FURPS quality attributes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Concepts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Principles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Architectural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 &amp; Styles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Level or Procedural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Cohesion &amp;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Coupling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User Interface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Golden Rules of User Interface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Application Design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8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Object-oriented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 system </a:t>
            </a:r>
            <a:r>
              <a:rPr lang="en-US" b="1" dirty="0">
                <a:solidFill>
                  <a:srgbClr val="C00000"/>
                </a:solidFill>
              </a:rPr>
              <a:t>encapsulate data and the operations</a:t>
            </a:r>
            <a:r>
              <a:rPr lang="en-US" dirty="0"/>
              <a:t> that must be applied to manipulate the data.</a:t>
            </a:r>
          </a:p>
          <a:p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coordination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components is accomplished </a:t>
            </a:r>
            <a:r>
              <a:rPr lang="en-US" b="1" dirty="0">
                <a:solidFill>
                  <a:srgbClr val="C00000"/>
                </a:solidFill>
              </a:rPr>
              <a:t>via message passing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944" y="863444"/>
            <a:ext cx="7038878" cy="5590565"/>
          </a:xfrm>
        </p:spPr>
        <p:txBody>
          <a:bodyPr/>
          <a:lstStyle/>
          <a:p>
            <a:r>
              <a:rPr lang="en-US" dirty="0"/>
              <a:t>A number of </a:t>
            </a:r>
            <a:r>
              <a:rPr lang="en-US" b="1" dirty="0">
                <a:solidFill>
                  <a:srgbClr val="C00000"/>
                </a:solidFill>
              </a:rPr>
              <a:t>different layers are defined</a:t>
            </a:r>
            <a:r>
              <a:rPr lang="en-US" dirty="0"/>
              <a:t>, each accomplishing </a:t>
            </a:r>
            <a:r>
              <a:rPr lang="en-US" b="1" dirty="0">
                <a:solidFill>
                  <a:srgbClr val="C00000"/>
                </a:solidFill>
              </a:rPr>
              <a:t>operations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progressively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become </a:t>
            </a:r>
            <a:r>
              <a:rPr lang="en-US" b="1" dirty="0">
                <a:solidFill>
                  <a:srgbClr val="C00000"/>
                </a:solidFill>
              </a:rPr>
              <a:t>closer to the machine instruction</a:t>
            </a:r>
            <a:r>
              <a:rPr lang="en-US" dirty="0"/>
              <a:t> set.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outer layer</a:t>
            </a:r>
            <a:r>
              <a:rPr lang="en-US" dirty="0"/>
              <a:t>, components service </a:t>
            </a:r>
            <a:r>
              <a:rPr lang="en-US" b="1" dirty="0">
                <a:solidFill>
                  <a:srgbClr val="C00000"/>
                </a:solidFill>
              </a:rPr>
              <a:t>user interface</a:t>
            </a:r>
            <a:r>
              <a:rPr lang="en-US" dirty="0"/>
              <a:t> operations.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inner layer</a:t>
            </a:r>
            <a:r>
              <a:rPr lang="en-US" dirty="0"/>
              <a:t>, components perform </a:t>
            </a:r>
            <a:r>
              <a:rPr lang="en-US" b="1" dirty="0">
                <a:solidFill>
                  <a:srgbClr val="C00000"/>
                </a:solidFill>
              </a:rPr>
              <a:t>operating system interfacing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Intermediate layers</a:t>
            </a:r>
            <a:r>
              <a:rPr lang="en-US" dirty="0"/>
              <a:t> provide </a:t>
            </a:r>
            <a:r>
              <a:rPr lang="en-US" b="1" dirty="0">
                <a:solidFill>
                  <a:srgbClr val="C00000"/>
                </a:solidFill>
              </a:rPr>
              <a:t>utility services</a:t>
            </a:r>
            <a:r>
              <a:rPr lang="en-US" dirty="0"/>
              <a:t> and application </a:t>
            </a:r>
            <a:r>
              <a:rPr lang="en-US" b="1" dirty="0">
                <a:solidFill>
                  <a:srgbClr val="C00000"/>
                </a:solidFill>
              </a:rPr>
              <a:t>software functions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0200"/>
            <a:ext cx="3918019" cy="3311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8260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Component Level </a:t>
            </a:r>
            <a:r>
              <a:rPr lang="en-IN" dirty="0" smtClean="0"/>
              <a:t>or Procedural Design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515711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Component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modular, deployable and replaceable part of a system that </a:t>
            </a:r>
            <a:r>
              <a:rPr lang="en-US" b="1" dirty="0">
                <a:solidFill>
                  <a:srgbClr val="C00000"/>
                </a:solidFill>
              </a:rPr>
              <a:t>encapsulates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implementation</a:t>
            </a:r>
            <a:r>
              <a:rPr lang="en-US" dirty="0"/>
              <a:t> and exposes a </a:t>
            </a:r>
            <a:r>
              <a:rPr lang="en-US" dirty="0">
                <a:solidFill>
                  <a:srgbClr val="C00000"/>
                </a:solidFill>
              </a:rPr>
              <a:t>set of interfaces</a:t>
            </a:r>
            <a:r>
              <a:rPr lang="en-US" dirty="0"/>
              <a:t>.</a:t>
            </a:r>
          </a:p>
          <a:p>
            <a:r>
              <a:rPr lang="en-US" dirty="0"/>
              <a:t>Component-level design </a:t>
            </a:r>
            <a:r>
              <a:rPr lang="en-US" b="1" dirty="0">
                <a:solidFill>
                  <a:srgbClr val="C00000"/>
                </a:solidFill>
              </a:rPr>
              <a:t>occurs after data, architectural and interface designs</a:t>
            </a:r>
            <a:r>
              <a:rPr lang="en-US" dirty="0"/>
              <a:t> have been established.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defines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data structures, algorithms, interface characteristics,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mechanisms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allocated to each component.</a:t>
            </a:r>
          </a:p>
          <a:p>
            <a:r>
              <a:rPr lang="en-US" dirty="0"/>
              <a:t>The intent is to </a:t>
            </a:r>
            <a:r>
              <a:rPr lang="en-US" b="1" dirty="0">
                <a:solidFill>
                  <a:srgbClr val="C00000"/>
                </a:solidFill>
              </a:rPr>
              <a:t>translate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design model</a:t>
            </a:r>
            <a:r>
              <a:rPr lang="en-US" dirty="0"/>
              <a:t> into </a:t>
            </a:r>
            <a:r>
              <a:rPr lang="en-US" b="1" dirty="0">
                <a:solidFill>
                  <a:srgbClr val="C00000"/>
                </a:solidFill>
              </a:rPr>
              <a:t>operational software</a:t>
            </a:r>
            <a:r>
              <a:rPr lang="en-US" dirty="0"/>
              <a:t>.</a:t>
            </a:r>
          </a:p>
          <a:p>
            <a:r>
              <a:rPr lang="en-US" dirty="0"/>
              <a:t>But the abstraction level of the existing design model is relatively high and the abstraction level of the operational program is low.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6" y="857647"/>
            <a:ext cx="1814378" cy="181437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159657" y="3033486"/>
            <a:ext cx="2788285" cy="3420523"/>
          </a:xfrm>
          <a:prstGeom prst="wedgeRoundRectCallout">
            <a:avLst>
              <a:gd name="adj1" fmla="val 1645"/>
              <a:gd name="adj2" fmla="val -631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Effective programmers should not waste</a:t>
            </a:r>
            <a:r>
              <a:rPr lang="en-US" sz="2400" dirty="0" smtClean="0"/>
              <a:t> their </a:t>
            </a:r>
            <a:r>
              <a:rPr lang="en-US" sz="2400" b="1" dirty="0" smtClean="0">
                <a:solidFill>
                  <a:srgbClr val="C00000"/>
                </a:solidFill>
              </a:rPr>
              <a:t>time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in </a:t>
            </a:r>
            <a:r>
              <a:rPr lang="en-US" sz="2400" b="1" dirty="0" smtClean="0">
                <a:solidFill>
                  <a:srgbClr val="C00000"/>
                </a:solidFill>
              </a:rPr>
              <a:t>debugging</a:t>
            </a:r>
            <a:r>
              <a:rPr lang="en-US" sz="2400" dirty="0" smtClean="0"/>
              <a:t>, they should </a:t>
            </a:r>
            <a:r>
              <a:rPr lang="en-US" sz="2400" b="1" dirty="0" smtClean="0">
                <a:solidFill>
                  <a:srgbClr val="C00000"/>
                </a:solidFill>
              </a:rPr>
              <a:t>not introduce bug </a:t>
            </a:r>
            <a:r>
              <a:rPr lang="en-US" sz="2400" dirty="0" smtClean="0"/>
              <a:t>to start with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96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 Oriented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1451429"/>
            <a:ext cx="11929641" cy="5002580"/>
          </a:xfrm>
        </p:spPr>
        <p:txBody>
          <a:bodyPr/>
          <a:lstStyle/>
          <a:p>
            <a:pPr marL="274638" indent="-457200">
              <a:buFont typeface="+mj-lt"/>
              <a:buAutoNum type="arabicPeriod"/>
            </a:pPr>
            <a:r>
              <a:rPr lang="en-US" dirty="0"/>
              <a:t>A system is </a:t>
            </a:r>
            <a:r>
              <a:rPr lang="en-US" b="1" dirty="0">
                <a:solidFill>
                  <a:srgbClr val="C00000"/>
                </a:solidFill>
              </a:rPr>
              <a:t>viewed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something that </a:t>
            </a:r>
            <a:r>
              <a:rPr lang="en-US" b="1" dirty="0">
                <a:solidFill>
                  <a:srgbClr val="C00000"/>
                </a:solidFill>
              </a:rPr>
              <a:t>performs a set of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Starting at this high level view of the system, </a:t>
            </a:r>
            <a:r>
              <a:rPr lang="en-US" b="1" dirty="0">
                <a:solidFill>
                  <a:srgbClr val="C00000"/>
                </a:solidFill>
              </a:rPr>
              <a:t>each function</a:t>
            </a:r>
            <a:r>
              <a:rPr lang="en-US" dirty="0"/>
              <a:t> is successively </a:t>
            </a:r>
            <a:r>
              <a:rPr lang="en-US" b="1" dirty="0">
                <a:solidFill>
                  <a:srgbClr val="C00000"/>
                </a:solidFill>
              </a:rPr>
              <a:t>refined into more detailed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consider a </a:t>
            </a:r>
            <a:r>
              <a:rPr lang="en-US" b="1" dirty="0"/>
              <a:t>function create-new-library member </a:t>
            </a:r>
          </a:p>
          <a:p>
            <a:pPr lvl="2"/>
            <a:r>
              <a:rPr lang="en-US" dirty="0"/>
              <a:t>which essentially creates the record for a new member, assigns a unique membership number to him, and prints a bill towards his membership charge. </a:t>
            </a:r>
          </a:p>
          <a:p>
            <a:pPr lvl="2"/>
            <a:r>
              <a:rPr lang="en-US" dirty="0"/>
              <a:t>This function may consist of the following </a:t>
            </a:r>
            <a:r>
              <a:rPr lang="en-US" b="1" dirty="0">
                <a:solidFill>
                  <a:srgbClr val="C00000"/>
                </a:solidFill>
              </a:rPr>
              <a:t>sub-functions</a:t>
            </a:r>
            <a:r>
              <a:rPr lang="en-US" dirty="0"/>
              <a:t>: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assign-membership-number, create-member-record and print-bill</a:t>
            </a:r>
          </a:p>
          <a:p>
            <a:pPr lvl="1"/>
            <a:r>
              <a:rPr lang="en-US" dirty="0"/>
              <a:t>Each of these sub-functions may be split into more detailed sub-functions and so on</a:t>
            </a:r>
            <a:r>
              <a:rPr lang="en-US" dirty="0" smtClean="0"/>
              <a:t>.</a:t>
            </a: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b="1" dirty="0">
                <a:solidFill>
                  <a:srgbClr val="C00000"/>
                </a:solidFill>
              </a:rPr>
              <a:t>state is centralized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shared among different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Ex., data such as </a:t>
            </a:r>
            <a:r>
              <a:rPr lang="en-US" b="1" dirty="0">
                <a:solidFill>
                  <a:srgbClr val="C00000"/>
                </a:solidFill>
              </a:rPr>
              <a:t>member-records</a:t>
            </a:r>
            <a:r>
              <a:rPr lang="en-US" dirty="0"/>
              <a:t> is available for reference and updating to several functions such as:</a:t>
            </a:r>
          </a:p>
          <a:p>
            <a:pPr lvl="2"/>
            <a:r>
              <a:rPr lang="en-US" dirty="0"/>
              <a:t>create-new-member</a:t>
            </a:r>
          </a:p>
          <a:p>
            <a:pPr lvl="2"/>
            <a:r>
              <a:rPr lang="en-US" dirty="0"/>
              <a:t>delete-member</a:t>
            </a:r>
          </a:p>
          <a:p>
            <a:pPr lvl="2"/>
            <a:r>
              <a:rPr lang="en-US" dirty="0"/>
              <a:t>update-member-record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179" y="797840"/>
            <a:ext cx="1192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following are the features of a typical function-oriented design approach:</a:t>
            </a:r>
          </a:p>
        </p:txBody>
      </p:sp>
    </p:spTree>
    <p:extLst>
      <p:ext uri="{BB962C8B-B14F-4D97-AF65-F5344CB8AC3E}">
        <p14:creationId xmlns:p14="http://schemas.microsoft.com/office/powerpoint/2010/main" val="26626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object-oriented design approach, the </a:t>
            </a:r>
            <a:r>
              <a:rPr lang="en-US" b="1" dirty="0">
                <a:solidFill>
                  <a:srgbClr val="C00000"/>
                </a:solidFill>
              </a:rPr>
              <a:t>system is viewed</a:t>
            </a:r>
            <a:r>
              <a:rPr lang="en-US" dirty="0"/>
              <a:t> as </a:t>
            </a:r>
            <a:r>
              <a:rPr lang="en-US" b="1" dirty="0">
                <a:solidFill>
                  <a:srgbClr val="C00000"/>
                </a:solidFill>
              </a:rPr>
              <a:t>collection of objects </a:t>
            </a:r>
            <a:r>
              <a:rPr lang="en-US" dirty="0"/>
              <a:t>(i.e., entities).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state is decentralized</a:t>
            </a:r>
            <a:r>
              <a:rPr lang="en-US" dirty="0"/>
              <a:t> among the objects and </a:t>
            </a:r>
            <a:r>
              <a:rPr lang="en-US" b="1" dirty="0">
                <a:solidFill>
                  <a:srgbClr val="C00000"/>
                </a:solidFill>
              </a:rPr>
              <a:t>each object manages its own state</a:t>
            </a:r>
            <a:r>
              <a:rPr lang="en-US" dirty="0"/>
              <a:t> information.</a:t>
            </a:r>
          </a:p>
          <a:p>
            <a:r>
              <a:rPr lang="en-US" dirty="0"/>
              <a:t>For example, in a Library Automation Software, </a:t>
            </a:r>
          </a:p>
          <a:p>
            <a:pPr lvl="1"/>
            <a:r>
              <a:rPr lang="en-US" dirty="0"/>
              <a:t>each library member may be a separate object with its own data and functions to operate on these data. </a:t>
            </a:r>
          </a:p>
          <a:p>
            <a:pPr lvl="1"/>
            <a:r>
              <a:rPr lang="en-US" dirty="0"/>
              <a:t>In fact, the functions defined for one object cannot refer or change data of other objects.</a:t>
            </a:r>
          </a:p>
          <a:p>
            <a:r>
              <a:rPr lang="en-US" b="1" dirty="0">
                <a:solidFill>
                  <a:srgbClr val="C00000"/>
                </a:solidFill>
              </a:rPr>
              <a:t>Objects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have their </a:t>
            </a:r>
            <a:r>
              <a:rPr lang="en-US" b="1" dirty="0">
                <a:solidFill>
                  <a:srgbClr val="C00000"/>
                </a:solidFill>
              </a:rPr>
              <a:t>own internal data</a:t>
            </a:r>
            <a:r>
              <a:rPr lang="en-US" dirty="0"/>
              <a:t> which define their state.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 &amp; Coupling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82879" y="869328"/>
            <a:ext cx="5242561" cy="1650094"/>
          </a:xfrm>
          <a:prstGeom prst="wedgeRoundRectCallout">
            <a:avLst>
              <a:gd name="adj1" fmla="val 64894"/>
              <a:gd name="adj2" fmla="val 140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good software design</a:t>
            </a:r>
            <a:r>
              <a:rPr lang="en-US" sz="2400" dirty="0"/>
              <a:t> implies </a:t>
            </a:r>
            <a:r>
              <a:rPr lang="en-US" sz="2400" b="1" dirty="0">
                <a:solidFill>
                  <a:srgbClr val="C00000"/>
                </a:solidFill>
              </a:rPr>
              <a:t>clean decomposition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C00000"/>
                </a:solidFill>
              </a:rPr>
              <a:t>problem into modules</a:t>
            </a:r>
            <a:r>
              <a:rPr lang="en-US" sz="2400" dirty="0"/>
              <a:t>, and the </a:t>
            </a:r>
            <a:r>
              <a:rPr lang="en-US" sz="2400" b="1" dirty="0">
                <a:solidFill>
                  <a:srgbClr val="C00000"/>
                </a:solidFill>
              </a:rPr>
              <a:t>neat arrangement</a:t>
            </a:r>
            <a:r>
              <a:rPr lang="en-US" sz="2400" dirty="0"/>
              <a:t> of these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hierarchy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823683" y="869328"/>
            <a:ext cx="4179631" cy="1650094"/>
          </a:xfrm>
          <a:prstGeom prst="wedgeRoundRectCallout">
            <a:avLst>
              <a:gd name="adj1" fmla="val -64633"/>
              <a:gd name="adj2" fmla="val 129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/>
              <a:t>The primary </a:t>
            </a:r>
            <a:r>
              <a:rPr lang="en-US" sz="2400" b="1" dirty="0">
                <a:solidFill>
                  <a:srgbClr val="C00000"/>
                </a:solidFill>
              </a:rPr>
              <a:t>characteristics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neat module decomposition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high cohesion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low coupling</a:t>
            </a:r>
            <a:r>
              <a:rPr lang="en-US" sz="24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8470" r="20666" b="8470"/>
          <a:stretch/>
        </p:blipFill>
        <p:spPr>
          <a:xfrm>
            <a:off x="6226919" y="1260022"/>
            <a:ext cx="968837" cy="8367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6342" y="4582647"/>
            <a:ext cx="1537051" cy="1537051"/>
            <a:chOff x="525439" y="1183654"/>
            <a:chExt cx="2585691" cy="2585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6342" y="3075944"/>
            <a:ext cx="1537051" cy="1537051"/>
            <a:chOff x="525439" y="1183654"/>
            <a:chExt cx="2585691" cy="25856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612564" y="3360098"/>
            <a:ext cx="2055541" cy="2006600"/>
            <a:chOff x="9312193" y="3479800"/>
            <a:chExt cx="3200400" cy="31242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2193" y="4964580"/>
              <a:ext cx="838200" cy="14580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93" y="3479800"/>
              <a:ext cx="838200" cy="14580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4393" y="5145982"/>
              <a:ext cx="838200" cy="1458018"/>
            </a:xfrm>
            <a:prstGeom prst="rect">
              <a:avLst/>
            </a:prstGeom>
          </p:spPr>
        </p:pic>
        <p:sp>
          <p:nvSpPr>
            <p:cNvPr id="17" name="Up-Down Arrow 16"/>
            <p:cNvSpPr/>
            <p:nvPr/>
          </p:nvSpPr>
          <p:spPr>
            <a:xfrm rot="2588511">
              <a:off x="9871064" y="3843021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-Down Arrow 17"/>
            <p:cNvSpPr/>
            <p:nvPr/>
          </p:nvSpPr>
          <p:spPr>
            <a:xfrm rot="5400000">
              <a:off x="10740943" y="5139589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 rot="19096203">
              <a:off x="11681230" y="3888613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ular Callout 19"/>
          <p:cNvSpPr/>
          <p:nvPr/>
        </p:nvSpPr>
        <p:spPr>
          <a:xfrm>
            <a:off x="2545192" y="3216454"/>
            <a:ext cx="3097087" cy="2150244"/>
          </a:xfrm>
          <a:prstGeom prst="wedgeRoundRectCallout">
            <a:avLst>
              <a:gd name="adj1" fmla="val -73416"/>
              <a:gd name="adj2" fmla="val -60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cohesive module </a:t>
            </a:r>
            <a:r>
              <a:rPr lang="en-US" sz="2400" dirty="0"/>
              <a:t>performs a single task, requiring little interaction with other components. 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974369" y="3194909"/>
            <a:ext cx="3019329" cy="2112121"/>
          </a:xfrm>
          <a:prstGeom prst="wedgeRoundRectCallout">
            <a:avLst>
              <a:gd name="adj1" fmla="val 79801"/>
              <a:gd name="adj2" fmla="val -159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C00000"/>
                </a:solidFill>
              </a:rPr>
              <a:t>Coupling</a:t>
            </a:r>
            <a:r>
              <a:rPr lang="en-US" sz="2400" dirty="0" smtClean="0"/>
              <a:t> </a:t>
            </a:r>
            <a:r>
              <a:rPr lang="en-US" sz="2400" dirty="0"/>
              <a:t>is an indication of the relative interdependence among modules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82879" y="2772232"/>
            <a:ext cx="1182043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dirty="0"/>
              <a:t>Cohesion is an </a:t>
            </a:r>
            <a:r>
              <a:rPr lang="en-US" b="1" dirty="0">
                <a:solidFill>
                  <a:srgbClr val="C00000"/>
                </a:solidFill>
              </a:rPr>
              <a:t>indication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relative functional strength</a:t>
            </a:r>
            <a:r>
              <a:rPr lang="en-US" dirty="0"/>
              <a:t> of a module.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performs a </a:t>
            </a:r>
            <a:r>
              <a:rPr lang="en-US" b="1" dirty="0">
                <a:solidFill>
                  <a:srgbClr val="C00000"/>
                </a:solidFill>
              </a:rPr>
              <a:t>single task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requiring little interaction</a:t>
            </a:r>
            <a:r>
              <a:rPr lang="en-US" dirty="0"/>
              <a:t> with other components. </a:t>
            </a:r>
          </a:p>
          <a:p>
            <a:r>
              <a:rPr lang="en-US" dirty="0"/>
              <a:t>Stated simply, 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should (ideally) </a:t>
            </a:r>
            <a:r>
              <a:rPr lang="en-US" b="1" dirty="0">
                <a:solidFill>
                  <a:srgbClr val="C00000"/>
                </a:solidFill>
              </a:rPr>
              <a:t>do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just one thing</a:t>
            </a:r>
            <a:r>
              <a:rPr lang="en-US" dirty="0"/>
              <a:t>.</a:t>
            </a:r>
          </a:p>
          <a:p>
            <a:r>
              <a:rPr lang="en-US" dirty="0"/>
              <a:t>A module having</a:t>
            </a:r>
            <a:r>
              <a:rPr lang="en-US" b="1" dirty="0">
                <a:solidFill>
                  <a:srgbClr val="C00000"/>
                </a:solidFill>
              </a:rPr>
              <a:t> high cohesion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low coupling</a:t>
            </a:r>
            <a:r>
              <a:rPr lang="en-US" dirty="0"/>
              <a:t> is said to be </a:t>
            </a:r>
            <a:r>
              <a:rPr lang="en-US" b="1" dirty="0">
                <a:solidFill>
                  <a:srgbClr val="C00000"/>
                </a:solidFill>
              </a:rPr>
              <a:t>functionally independent</a:t>
            </a:r>
            <a:r>
              <a:rPr lang="en-US" dirty="0"/>
              <a:t> of other modules. </a:t>
            </a:r>
          </a:p>
          <a:p>
            <a:r>
              <a:rPr lang="en-US" dirty="0"/>
              <a:t>By the term functional independence, we mean that a </a:t>
            </a:r>
            <a:r>
              <a:rPr lang="en-US" b="1" dirty="0">
                <a:solidFill>
                  <a:srgbClr val="C00000"/>
                </a:solidFill>
              </a:rPr>
              <a:t>cohesive module performs a single task or function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55684" y="1907178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455683" y="2424231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Logical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5683" y="2941284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682" y="3458337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5682" y="3975390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5681" y="4492443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5680" y="5009494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01682" y="1907178"/>
            <a:ext cx="553998" cy="3563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Cohesion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96272" y="1907177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Low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70146" y="498494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High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1550408" y="2368842"/>
            <a:ext cx="2215" cy="26161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Cohesion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 cohesion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367055" cy="3317856"/>
          </a:xfrm>
        </p:spPr>
        <p:txBody>
          <a:bodyPr/>
          <a:lstStyle/>
          <a:p>
            <a:r>
              <a:rPr lang="en-US" dirty="0"/>
              <a:t>A module is said to have coincidental cohesion, if </a:t>
            </a:r>
            <a:r>
              <a:rPr lang="en-US" dirty="0">
                <a:solidFill>
                  <a:srgbClr val="C00000"/>
                </a:solidFill>
              </a:rPr>
              <a:t>it performs a set of tasks</a:t>
            </a:r>
            <a:r>
              <a:rPr lang="en-US" dirty="0"/>
              <a:t> that </a:t>
            </a:r>
            <a:r>
              <a:rPr lang="en-US" dirty="0">
                <a:solidFill>
                  <a:srgbClr val="C00000"/>
                </a:solidFill>
              </a:rPr>
              <a:t>relate to each other very </a:t>
            </a:r>
            <a:r>
              <a:rPr lang="en-US" dirty="0" smtClean="0">
                <a:solidFill>
                  <a:srgbClr val="C00000"/>
                </a:solidFill>
              </a:rPr>
              <a:t>loosely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this case, the module </a:t>
            </a:r>
            <a:r>
              <a:rPr lang="en-US" dirty="0">
                <a:solidFill>
                  <a:srgbClr val="C00000"/>
                </a:solidFill>
              </a:rPr>
              <a:t>contains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random collection of </a:t>
            </a:r>
            <a:r>
              <a:rPr lang="en-US" dirty="0" smtClean="0">
                <a:solidFill>
                  <a:srgbClr val="C00000"/>
                </a:solidFill>
              </a:rPr>
              <a:t>functions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is likely that the functions have been put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module</a:t>
            </a:r>
            <a:r>
              <a:rPr lang="en-US" dirty="0"/>
              <a:t> out of </a:t>
            </a:r>
            <a:r>
              <a:rPr lang="en-US" dirty="0">
                <a:solidFill>
                  <a:srgbClr val="C00000"/>
                </a:solidFill>
              </a:rPr>
              <a:t>pure coincidence without any thought</a:t>
            </a:r>
            <a:r>
              <a:rPr lang="en-US" dirty="0"/>
              <a:t> or </a:t>
            </a:r>
            <a:r>
              <a:rPr lang="en-US" dirty="0" smtClean="0"/>
              <a:t>design.</a:t>
            </a:r>
          </a:p>
          <a:p>
            <a:r>
              <a:rPr lang="en-US" dirty="0" smtClean="0"/>
              <a:t>For </a:t>
            </a:r>
            <a:r>
              <a:rPr lang="en-US" dirty="0"/>
              <a:t>Ex., in a transaction processing system (TPS), the get-input, print-error, and summarize-members functions are grouped into one module</a:t>
            </a:r>
            <a:endParaRPr lang="en-US" dirty="0" smtClean="0"/>
          </a:p>
          <a:p>
            <a:r>
              <a:rPr lang="en-US" dirty="0" smtClean="0"/>
              <a:t>At the </a:t>
            </a:r>
            <a:r>
              <a:rPr lang="en-US" b="1" dirty="0" smtClean="0">
                <a:solidFill>
                  <a:srgbClr val="C00000"/>
                </a:solidFill>
              </a:rPr>
              <a:t>outer layer</a:t>
            </a:r>
            <a:r>
              <a:rPr lang="en-US" dirty="0" smtClean="0"/>
              <a:t>, components service </a:t>
            </a:r>
            <a:r>
              <a:rPr lang="en-US" b="1" dirty="0" smtClean="0">
                <a:solidFill>
                  <a:srgbClr val="C00000"/>
                </a:solidFill>
              </a:rPr>
              <a:t>user interface</a:t>
            </a:r>
            <a:r>
              <a:rPr lang="en-US" dirty="0" smtClean="0"/>
              <a:t> operations.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Logical </a:t>
            </a:r>
            <a:r>
              <a:rPr lang="en-US" sz="2400" b="1" dirty="0"/>
              <a:t>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dirty="0"/>
              <a:t>module is said to be logically cohesive, if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all elements of the module perform similar </a:t>
            </a:r>
            <a:r>
              <a:rPr lang="en-US" dirty="0" smtClean="0">
                <a:solidFill>
                  <a:srgbClr val="C00000"/>
                </a:solidFill>
              </a:rPr>
              <a:t>operations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Ex., error handling, data input, data output,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An </a:t>
            </a:r>
            <a:r>
              <a:rPr lang="en-US" dirty="0">
                <a:solidFill>
                  <a:srgbClr val="C00000"/>
                </a:solidFill>
              </a:rPr>
              <a:t>example of logical cohesion</a:t>
            </a:r>
            <a:r>
              <a:rPr lang="en-US" dirty="0"/>
              <a:t> is the case where a </a:t>
            </a:r>
            <a:r>
              <a:rPr lang="en-US" dirty="0">
                <a:solidFill>
                  <a:srgbClr val="C00000"/>
                </a:solidFill>
              </a:rPr>
              <a:t>set of print functions</a:t>
            </a:r>
            <a:r>
              <a:rPr lang="en-US" dirty="0"/>
              <a:t> generating different output reports are </a:t>
            </a:r>
            <a:r>
              <a:rPr lang="en-US" dirty="0">
                <a:solidFill>
                  <a:srgbClr val="C00000"/>
                </a:solidFill>
              </a:rPr>
              <a:t>arranged into a single module </a:t>
            </a:r>
            <a:r>
              <a:rPr lang="en-US" dirty="0" smtClean="0"/>
              <a:t>In this case, the module </a:t>
            </a:r>
            <a:r>
              <a:rPr lang="en-US" dirty="0" smtClean="0">
                <a:solidFill>
                  <a:srgbClr val="C00000"/>
                </a:solidFill>
              </a:rPr>
              <a:t>contains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C00000"/>
                </a:solidFill>
              </a:rPr>
              <a:t>random collection of functions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72229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  <p:bldP spid="11" grpId="0" animBg="1"/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367055" cy="2298953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 module </a:t>
            </a:r>
            <a:r>
              <a:rPr lang="en-US" dirty="0">
                <a:solidFill>
                  <a:srgbClr val="C00000"/>
                </a:solidFill>
              </a:rPr>
              <a:t>contains functions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related by the fact</a:t>
            </a:r>
            <a:r>
              <a:rPr lang="en-US" dirty="0"/>
              <a:t> that all the </a:t>
            </a:r>
            <a:r>
              <a:rPr lang="en-US" dirty="0">
                <a:solidFill>
                  <a:srgbClr val="C00000"/>
                </a:solidFill>
              </a:rPr>
              <a:t>functions</a:t>
            </a:r>
            <a:r>
              <a:rPr lang="en-US" dirty="0"/>
              <a:t> must be </a:t>
            </a:r>
            <a:r>
              <a:rPr lang="en-US" dirty="0">
                <a:solidFill>
                  <a:srgbClr val="C00000"/>
                </a:solidFill>
              </a:rPr>
              <a:t>executed </a:t>
            </a: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same time </a:t>
            </a:r>
            <a:r>
              <a:rPr lang="en-US" dirty="0" smtClean="0">
                <a:solidFill>
                  <a:srgbClr val="C00000"/>
                </a:solidFill>
              </a:rPr>
              <a:t>span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Ex., the set of functions responsible for initialization, start-up, shutdown of some process,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 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74328" y="1528464"/>
            <a:ext cx="5065123" cy="2674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the set of </a:t>
            </a:r>
            <a:r>
              <a:rPr lang="en-US" dirty="0">
                <a:solidFill>
                  <a:srgbClr val="C00000"/>
                </a:solidFill>
              </a:rPr>
              <a:t>functions </a:t>
            </a:r>
            <a:r>
              <a:rPr lang="en-US" dirty="0"/>
              <a:t>of the module are </a:t>
            </a:r>
            <a:r>
              <a:rPr lang="en-US" dirty="0">
                <a:solidFill>
                  <a:srgbClr val="C00000"/>
                </a:solidFill>
              </a:rPr>
              <a:t>all part</a:t>
            </a:r>
            <a:r>
              <a:rPr lang="en-US" dirty="0"/>
              <a:t> of a </a:t>
            </a:r>
            <a:r>
              <a:rPr lang="en-US" dirty="0">
                <a:solidFill>
                  <a:srgbClr val="C00000"/>
                </a:solidFill>
              </a:rPr>
              <a:t>procedure </a:t>
            </a:r>
            <a:r>
              <a:rPr lang="en-US" dirty="0"/>
              <a:t>(algorithm) in which </a:t>
            </a:r>
            <a:r>
              <a:rPr lang="en-US" dirty="0">
                <a:solidFill>
                  <a:srgbClr val="C00000"/>
                </a:solidFill>
              </a:rPr>
              <a:t>certain sequence of steps have to be carried out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achieving an </a:t>
            </a:r>
            <a:r>
              <a:rPr lang="en-US" dirty="0" smtClean="0">
                <a:solidFill>
                  <a:srgbClr val="C00000"/>
                </a:solidFill>
              </a:rPr>
              <a:t>objective</a:t>
            </a:r>
          </a:p>
          <a:p>
            <a:r>
              <a:rPr lang="en-US" dirty="0" smtClean="0"/>
              <a:t>For </a:t>
            </a:r>
            <a:r>
              <a:rPr lang="en-US" dirty="0"/>
              <a:t>Ex., the algorithm for decoding a message.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320838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 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7547" y="4381248"/>
            <a:ext cx="96219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90499" y="4559048"/>
            <a:ext cx="11748952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all functions</a:t>
            </a:r>
            <a:r>
              <a:rPr lang="en-US" dirty="0"/>
              <a:t> of the module </a:t>
            </a:r>
            <a:r>
              <a:rPr lang="en-US" b="1" dirty="0">
                <a:solidFill>
                  <a:srgbClr val="C00000"/>
                </a:solidFill>
              </a:rPr>
              <a:t>refer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the </a:t>
            </a:r>
            <a:r>
              <a:rPr lang="en-US" b="1" dirty="0">
                <a:solidFill>
                  <a:srgbClr val="C00000"/>
                </a:solidFill>
              </a:rPr>
              <a:t>same data </a:t>
            </a:r>
            <a:r>
              <a:rPr lang="en-US" b="1" dirty="0" smtClean="0">
                <a:solidFill>
                  <a:srgbClr val="C00000"/>
                </a:solidFill>
              </a:rPr>
              <a:t>structure</a:t>
            </a:r>
          </a:p>
          <a:p>
            <a:r>
              <a:rPr lang="en-US" dirty="0" smtClean="0"/>
              <a:t>For </a:t>
            </a:r>
            <a:r>
              <a:rPr lang="en-US" dirty="0"/>
              <a:t>Ex., the set of functions defined on an array or a stack.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  <p:bldP spid="11" grpId="0" animBg="1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</a:t>
            </a:r>
            <a:r>
              <a:rPr lang="en-US" dirty="0">
                <a:solidFill>
                  <a:srgbClr val="C00000"/>
                </a:solidFill>
              </a:rPr>
              <a:t>module form </a:t>
            </a:r>
            <a:r>
              <a:rPr lang="en-US" dirty="0"/>
              <a:t>the parts of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, where the </a:t>
            </a:r>
            <a:r>
              <a:rPr lang="en-US" dirty="0">
                <a:solidFill>
                  <a:srgbClr val="C00000"/>
                </a:solidFill>
              </a:rPr>
              <a:t>output from one element of the sequence is input to the </a:t>
            </a:r>
            <a:r>
              <a:rPr lang="en-US" dirty="0" smtClean="0">
                <a:solidFill>
                  <a:srgbClr val="C00000"/>
                </a:solidFill>
              </a:rPr>
              <a:t>next.</a:t>
            </a:r>
          </a:p>
          <a:p>
            <a:r>
              <a:rPr lang="en-US" dirty="0" smtClean="0"/>
              <a:t>For </a:t>
            </a:r>
            <a:r>
              <a:rPr lang="en-US" dirty="0"/>
              <a:t>Ex., In a Transaction Processing System, the get-input, validate-input, sort-input functions are grouped into one module.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499" y="3413031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</a:t>
            </a:r>
            <a:r>
              <a:rPr lang="en-US" sz="2400" b="1" dirty="0" smtClean="0"/>
              <a:t> </a:t>
            </a:r>
            <a:r>
              <a:rPr lang="en-US" sz="2400" b="1" dirty="0"/>
              <a:t>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874696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989193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different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module </a:t>
            </a:r>
            <a:r>
              <a:rPr lang="en-US" dirty="0">
                <a:solidFill>
                  <a:srgbClr val="C00000"/>
                </a:solidFill>
              </a:rPr>
              <a:t>cooperate to achieve a single function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Ex., A module containing all the functions required to manage employees’ pay-roll exhibits functional cohesion.</a:t>
            </a:r>
          </a:p>
        </p:txBody>
      </p:sp>
    </p:spTree>
    <p:extLst>
      <p:ext uri="{BB962C8B-B14F-4D97-AF65-F5344CB8AC3E}">
        <p14:creationId xmlns:p14="http://schemas.microsoft.com/office/powerpoint/2010/main" val="7772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Design?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248194" y="836024"/>
            <a:ext cx="11704320" cy="509452"/>
          </a:xfrm>
          <a:prstGeom prst="wedgeRoundRectCallout">
            <a:avLst>
              <a:gd name="adj1" fmla="val -44724"/>
              <a:gd name="adj2" fmla="val -1176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meaningful representation</a:t>
            </a:r>
            <a:r>
              <a:rPr lang="en-US" sz="2400" dirty="0"/>
              <a:t> of something to be </a:t>
            </a:r>
            <a:r>
              <a:rPr lang="en-US" sz="2400" dirty="0" smtClean="0"/>
              <a:t>built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04800" y="1470299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dirty="0"/>
              <a:t>It's a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which </a:t>
            </a:r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translated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into </a:t>
            </a:r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constructing a software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010620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gives us the</a:t>
            </a:r>
            <a:r>
              <a:rPr lang="en-US" sz="2400" b="1" dirty="0">
                <a:solidFill>
                  <a:srgbClr val="C00000"/>
                </a:solidFill>
              </a:rPr>
              <a:t> holistic view </a:t>
            </a:r>
            <a:r>
              <a:rPr lang="en-US" sz="2400" dirty="0"/>
              <a:t>(entire view) of a </a:t>
            </a:r>
            <a:r>
              <a:rPr lang="en-US" sz="2400" b="1" dirty="0">
                <a:solidFill>
                  <a:srgbClr val="C00000"/>
                </a:solidFill>
              </a:rPr>
              <a:t>software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9" y="4614836"/>
            <a:ext cx="2937935" cy="17960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111" r="4167" b="26667"/>
          <a:stretch/>
        </p:blipFill>
        <p:spPr>
          <a:xfrm>
            <a:off x="378395" y="2800117"/>
            <a:ext cx="2992344" cy="1595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482737" y="3169882"/>
            <a:ext cx="12954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557940" y="3348595"/>
            <a:ext cx="1144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smtClean="0"/>
              <a:t>SRS</a:t>
            </a:r>
            <a:endParaRPr lang="en-US" sz="5000" b="1" dirty="0"/>
          </a:p>
        </p:txBody>
      </p:sp>
      <p:sp>
        <p:nvSpPr>
          <p:cNvPr id="19" name="Rectangle 18"/>
          <p:cNvSpPr/>
          <p:nvPr/>
        </p:nvSpPr>
        <p:spPr>
          <a:xfrm>
            <a:off x="7241790" y="3169882"/>
            <a:ext cx="157782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1790" y="3247001"/>
            <a:ext cx="157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Design</a:t>
            </a:r>
          </a:p>
          <a:p>
            <a:pPr algn="ctr"/>
            <a:r>
              <a:rPr lang="en-US" sz="3000" b="1" dirty="0" smtClean="0"/>
              <a:t>Process</a:t>
            </a:r>
            <a:endParaRPr lang="en-US" sz="3000" b="1" dirty="0"/>
          </a:p>
        </p:txBody>
      </p:sp>
      <p:sp>
        <p:nvSpPr>
          <p:cNvPr id="21" name="Rectangle 20"/>
          <p:cNvSpPr/>
          <p:nvPr/>
        </p:nvSpPr>
        <p:spPr>
          <a:xfrm>
            <a:off x="9971314" y="3169882"/>
            <a:ext cx="19050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971314" y="3247001"/>
            <a:ext cx="190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Software</a:t>
            </a:r>
          </a:p>
          <a:p>
            <a:pPr algn="ctr"/>
            <a:r>
              <a:rPr lang="en-US" sz="3000" b="1" dirty="0" smtClean="0"/>
              <a:t>Design</a:t>
            </a:r>
          </a:p>
        </p:txBody>
      </p:sp>
      <p:cxnSp>
        <p:nvCxnSpPr>
          <p:cNvPr id="23" name="Straight Arrow Connector 22"/>
          <p:cNvCxnSpPr>
            <a:stCxn id="17" idx="3"/>
            <a:endCxn id="19" idx="1"/>
          </p:cNvCxnSpPr>
          <p:nvPr/>
        </p:nvCxnSpPr>
        <p:spPr>
          <a:xfrm>
            <a:off x="5778137" y="3779482"/>
            <a:ext cx="1463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21" idx="1"/>
          </p:cNvCxnSpPr>
          <p:nvPr/>
        </p:nvCxnSpPr>
        <p:spPr>
          <a:xfrm>
            <a:off x="8819610" y="3779482"/>
            <a:ext cx="1151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2437" y="4628833"/>
            <a:ext cx="179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Problem </a:t>
            </a:r>
          </a:p>
          <a:p>
            <a:pPr algn="ctr"/>
            <a:r>
              <a:rPr lang="en-US" sz="2400" dirty="0" smtClean="0"/>
              <a:t>Domain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0297679" y="4628833"/>
            <a:ext cx="125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Solution </a:t>
            </a:r>
          </a:p>
          <a:p>
            <a:pPr algn="ctr"/>
            <a:r>
              <a:rPr lang="en-US" sz="2400" dirty="0" smtClean="0"/>
              <a:t>Domain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394600" y="3092763"/>
            <a:ext cx="1460429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0899" y="3089743"/>
            <a:ext cx="1744911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96484" y="3096454"/>
            <a:ext cx="2056030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Coupling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two modules is a </a:t>
            </a:r>
            <a:r>
              <a:rPr lang="en-US" b="1" dirty="0">
                <a:solidFill>
                  <a:srgbClr val="C00000"/>
                </a:solidFill>
              </a:rPr>
              <a:t>measure of the degree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interdependence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interaction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two modules</a:t>
            </a:r>
            <a:r>
              <a:rPr lang="en-US" dirty="0"/>
              <a:t>.</a:t>
            </a:r>
          </a:p>
          <a:p>
            <a:r>
              <a:rPr lang="en-US" dirty="0"/>
              <a:t>A module having high cohesion and low coupling is said to be functionally independent of other modules.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two modules interchange large amounts of data</a:t>
            </a:r>
            <a:r>
              <a:rPr lang="en-US" dirty="0"/>
              <a:t>, then they are </a:t>
            </a:r>
            <a:r>
              <a:rPr lang="en-US" b="1" dirty="0">
                <a:solidFill>
                  <a:srgbClr val="C00000"/>
                </a:solidFill>
              </a:rPr>
              <a:t>highly interdependent</a:t>
            </a:r>
            <a:r>
              <a:rPr lang="en-US" dirty="0"/>
              <a:t>.</a:t>
            </a:r>
          </a:p>
          <a:p>
            <a:r>
              <a:rPr lang="en-US" dirty="0"/>
              <a:t>The degree of coupling between two modules depends on their interface complexity.</a:t>
            </a:r>
          </a:p>
          <a:p>
            <a:r>
              <a:rPr lang="en-US" dirty="0"/>
              <a:t>The interface complexity is basically determined by the number of types of parameters that are interchanged while invoking the functions of the module.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</a:t>
            </a:r>
            <a:r>
              <a:rPr lang="en-IN" sz="2400" b="1" dirty="0" smtClean="0">
                <a:solidFill>
                  <a:schemeClr val="bg1"/>
                </a:solidFill>
              </a:rPr>
              <a:t>Coupling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534059" y="1922740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8534058" y="2708036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Stamp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8534058" y="3493332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Control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8534057" y="4278628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Common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8534057" y="5063924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Content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7980057" y="1922740"/>
            <a:ext cx="553998" cy="36028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</a:t>
            </a:r>
            <a:r>
              <a:rPr lang="en-US" sz="2400" b="1" dirty="0" smtClean="0"/>
              <a:t>Coupling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254789" y="1865032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Low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26447" y="5063923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High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2"/>
            <a:endCxn id="25" idx="0"/>
          </p:cNvCxnSpPr>
          <p:nvPr/>
        </p:nvCxnSpPr>
        <p:spPr>
          <a:xfrm flipH="1">
            <a:off x="11608924" y="2326697"/>
            <a:ext cx="1" cy="27372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Data coupling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275615" cy="2298953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modules are data coupled, if</a:t>
            </a:r>
            <a:r>
              <a:rPr lang="en-US" b="1" dirty="0">
                <a:solidFill>
                  <a:srgbClr val="C00000"/>
                </a:solidFill>
              </a:rPr>
              <a:t> they communicate through a parameter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example is an elementary (primal) data item passed as a parameter between two modules, e.g. an integer, a float, a character,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Stamp coupling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</a:t>
            </a:r>
            <a:r>
              <a:rPr lang="en-US" dirty="0"/>
              <a:t>is a special case (or extension) of data </a:t>
            </a:r>
            <a:r>
              <a:rPr lang="en-US" dirty="0" smtClean="0"/>
              <a:t>coupling</a:t>
            </a:r>
          </a:p>
          <a:p>
            <a:r>
              <a:rPr lang="en-US" dirty="0" smtClean="0"/>
              <a:t>Two </a:t>
            </a:r>
            <a:r>
              <a:rPr lang="en-US" dirty="0"/>
              <a:t>modules (``A'' and ``B'') exhibit stamp coupling if </a:t>
            </a:r>
            <a:r>
              <a:rPr lang="en-US" b="1" dirty="0">
                <a:solidFill>
                  <a:srgbClr val="C00000"/>
                </a:solidFill>
              </a:rPr>
              <a:t>one passes</a:t>
            </a:r>
            <a:r>
              <a:rPr lang="en-US" dirty="0"/>
              <a:t> directly to the other a </a:t>
            </a:r>
            <a:r>
              <a:rPr lang="en-US" b="1" dirty="0">
                <a:solidFill>
                  <a:srgbClr val="C00000"/>
                </a:solidFill>
              </a:rPr>
              <a:t>composite data item</a:t>
            </a:r>
            <a:r>
              <a:rPr lang="en-US" dirty="0"/>
              <a:t> - such as a record (or structure), array, or (pointer to) a list or </a:t>
            </a:r>
            <a:r>
              <a:rPr lang="en-US" dirty="0" smtClean="0"/>
              <a:t>tree.</a:t>
            </a:r>
          </a:p>
          <a:p>
            <a:r>
              <a:rPr lang="en-US" dirty="0" smtClean="0"/>
              <a:t>This </a:t>
            </a:r>
            <a:r>
              <a:rPr lang="en-US" dirty="0"/>
              <a:t>occurs when </a:t>
            </a:r>
            <a:r>
              <a:rPr lang="en-US" b="1" dirty="0" err="1">
                <a:solidFill>
                  <a:srgbClr val="C00000"/>
                </a:solidFill>
              </a:rPr>
              <a:t>ClassB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declared as a type </a:t>
            </a:r>
            <a:r>
              <a:rPr lang="en-US" dirty="0"/>
              <a:t>for an argument of an </a:t>
            </a:r>
            <a:r>
              <a:rPr lang="en-US" b="1" dirty="0">
                <a:solidFill>
                  <a:srgbClr val="C00000"/>
                </a:solidFill>
              </a:rPr>
              <a:t>operation of </a:t>
            </a:r>
            <a:r>
              <a:rPr lang="en-US" b="1" dirty="0" err="1">
                <a:solidFill>
                  <a:srgbClr val="C00000"/>
                </a:solidFill>
              </a:rPr>
              <a:t>ClassA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722295" y="711201"/>
            <a:ext cx="0" cy="588554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Control coupling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317547" y="4381248"/>
            <a:ext cx="414856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190499" y="4559048"/>
            <a:ext cx="6275615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used to direct the order of instruction</a:t>
            </a:r>
            <a:r>
              <a:rPr lang="en-US" dirty="0"/>
              <a:t>s execution </a:t>
            </a:r>
            <a:r>
              <a:rPr lang="en-US" b="1" dirty="0">
                <a:solidFill>
                  <a:srgbClr val="C00000"/>
                </a:solidFill>
              </a:rPr>
              <a:t>in </a:t>
            </a:r>
            <a:r>
              <a:rPr lang="en-US" b="1" dirty="0" smtClean="0">
                <a:solidFill>
                  <a:srgbClr val="C00000"/>
                </a:solidFill>
              </a:rPr>
              <a:t>another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example of control coupling is a flag set in one module and tested in another module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build="p"/>
      <p:bldP spid="17" grpId="0" animBg="1"/>
      <p:bldP spid="19" grpId="0" build="p"/>
      <p:bldP spid="21" grpId="0" animBg="1"/>
      <p:bldP spid="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Common coupling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used to direct the order of instruction</a:t>
            </a:r>
            <a:r>
              <a:rPr lang="en-US" dirty="0"/>
              <a:t>s execution </a:t>
            </a:r>
            <a:r>
              <a:rPr lang="en-US" b="1" dirty="0">
                <a:solidFill>
                  <a:srgbClr val="C00000"/>
                </a:solidFill>
              </a:rPr>
              <a:t>in </a:t>
            </a:r>
            <a:r>
              <a:rPr lang="en-US" b="1" dirty="0" smtClean="0">
                <a:solidFill>
                  <a:srgbClr val="C00000"/>
                </a:solidFill>
              </a:rPr>
              <a:t>another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example of control coupling is a flag set in one module and tested in another module.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499" y="264232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coupling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10398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218482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Content </a:t>
            </a:r>
            <a:r>
              <a:rPr lang="en-US" dirty="0"/>
              <a:t>coupling occurs when </a:t>
            </a:r>
            <a:r>
              <a:rPr lang="en-US" b="1" dirty="0">
                <a:solidFill>
                  <a:srgbClr val="C00000"/>
                </a:solidFill>
              </a:rPr>
              <a:t>one component secretly modifies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is</a:t>
            </a:r>
            <a:r>
              <a:rPr lang="en-US" b="1" dirty="0">
                <a:solidFill>
                  <a:srgbClr val="C00000"/>
                </a:solidFill>
              </a:rPr>
              <a:t> internal to another </a:t>
            </a:r>
            <a:r>
              <a:rPr lang="en-US" b="1" dirty="0" smtClean="0">
                <a:solidFill>
                  <a:srgbClr val="C00000"/>
                </a:solidFill>
              </a:rPr>
              <a:t>component.</a:t>
            </a:r>
          </a:p>
          <a:p>
            <a:r>
              <a:rPr lang="en-US" dirty="0" smtClean="0"/>
              <a:t>This </a:t>
            </a:r>
            <a:r>
              <a:rPr lang="en-US" dirty="0"/>
              <a:t>violets information hiding – a basic design </a:t>
            </a:r>
            <a:r>
              <a:rPr lang="en-US" dirty="0" smtClean="0"/>
              <a:t>concept</a:t>
            </a:r>
          </a:p>
          <a:p>
            <a:r>
              <a:rPr lang="en-US" dirty="0" smtClean="0"/>
              <a:t>Content </a:t>
            </a:r>
            <a:r>
              <a:rPr lang="en-US" dirty="0"/>
              <a:t>coupling exists between two modules, if they share code.</a:t>
            </a:r>
          </a:p>
        </p:txBody>
      </p:sp>
    </p:spTree>
    <p:extLst>
      <p:ext uri="{BB962C8B-B14F-4D97-AF65-F5344CB8AC3E}">
        <p14:creationId xmlns:p14="http://schemas.microsoft.com/office/powerpoint/2010/main" val="33005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 animBg="1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User Interface Design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21000" y="727021"/>
            <a:ext cx="92710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Golden Rules of User Interface Design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" y="857646"/>
            <a:ext cx="2538697" cy="2538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1" y="3870205"/>
            <a:ext cx="2246811" cy="18917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016779" y="1759905"/>
            <a:ext cx="4838700" cy="2355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59179" y="1751070"/>
            <a:ext cx="3657600" cy="23645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8388643" y="1859292"/>
            <a:ext cx="1828535" cy="2182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4064029" y="1825174"/>
            <a:ext cx="2247900" cy="20960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59179" y="1291774"/>
            <a:ext cx="365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Place the User in Control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6779" y="1291773"/>
            <a:ext cx="48387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Reduce the User’s Memory Load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59179" y="4572839"/>
            <a:ext cx="8496300" cy="1900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59179" y="4111174"/>
            <a:ext cx="84963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Make the Interface Consistent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8007380" y="4641868"/>
            <a:ext cx="3276600" cy="18008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b="66103"/>
          <a:stretch/>
        </p:blipFill>
        <p:spPr>
          <a:xfrm>
            <a:off x="3574933" y="4847250"/>
            <a:ext cx="4278671" cy="1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</a:t>
            </a:r>
            <a:r>
              <a:rPr lang="en-US" dirty="0" smtClean="0"/>
              <a:t>Design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Place the User in Control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/>
              <a:t>During a requirements-gathering session for a major new information system, a key user was asked about.</a:t>
            </a:r>
          </a:p>
          <a:p>
            <a:r>
              <a:rPr lang="en-US" dirty="0"/>
              <a:t>Following are the </a:t>
            </a:r>
            <a:r>
              <a:rPr lang="en-US" b="1" dirty="0">
                <a:solidFill>
                  <a:srgbClr val="C00000"/>
                </a:solidFill>
              </a:rPr>
              <a:t>design principles</a:t>
            </a:r>
            <a:r>
              <a:rPr lang="en-US" dirty="0"/>
              <a:t> that allow the </a:t>
            </a:r>
            <a:r>
              <a:rPr lang="en-US" b="1" dirty="0">
                <a:solidFill>
                  <a:srgbClr val="C00000"/>
                </a:solidFill>
              </a:rPr>
              <a:t>user to maintain control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0541" y="2881223"/>
            <a:ext cx="11435806" cy="43088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Define interaction modes</a:t>
            </a:r>
            <a:r>
              <a:rPr lang="en-US" sz="2200" dirty="0"/>
              <a:t> in a way that </a:t>
            </a:r>
            <a:r>
              <a:rPr lang="en-US" sz="2200" b="1" dirty="0">
                <a:solidFill>
                  <a:srgbClr val="C00000"/>
                </a:solidFill>
              </a:rPr>
              <a:t>does not force a user</a:t>
            </a:r>
            <a:r>
              <a:rPr lang="en-US" sz="2200" dirty="0"/>
              <a:t> into unnecessary or </a:t>
            </a:r>
            <a:r>
              <a:rPr lang="en-US" sz="2200" b="1" dirty="0">
                <a:solidFill>
                  <a:srgbClr val="C00000"/>
                </a:solidFill>
              </a:rPr>
              <a:t>undesired actions</a:t>
            </a:r>
            <a:r>
              <a:rPr lang="en-US" sz="22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827" y="3456529"/>
            <a:ext cx="3911648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Provide for </a:t>
            </a:r>
            <a:r>
              <a:rPr lang="en-US" sz="2400" b="1" dirty="0">
                <a:solidFill>
                  <a:srgbClr val="C00000"/>
                </a:solidFill>
              </a:rPr>
              <a:t>flexible interaction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66038" y="3456529"/>
            <a:ext cx="7403595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Allow user </a:t>
            </a:r>
            <a:r>
              <a:rPr lang="en-US" sz="2400" b="1" dirty="0">
                <a:solidFill>
                  <a:srgbClr val="C00000"/>
                </a:solidFill>
              </a:rPr>
              <a:t>interaction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be interruptible and </a:t>
            </a:r>
            <a:r>
              <a:rPr lang="en-US" sz="2400" b="1" dirty="0">
                <a:solidFill>
                  <a:srgbClr val="C00000"/>
                </a:solidFill>
              </a:rPr>
              <a:t>undoable</a:t>
            </a:r>
            <a:r>
              <a:rPr lang="en-US" sz="2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827" y="4062613"/>
            <a:ext cx="86597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Streamline interaction as skill levels advance and allow the interaction to be customized.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40541" y="5038029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Hide technical internals</a:t>
            </a:r>
            <a:r>
              <a:rPr lang="en-US" sz="2400" dirty="0"/>
              <a:t> from the casual user.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7113" y="5644114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Design for </a:t>
            </a:r>
            <a:r>
              <a:rPr lang="en-US" sz="2400" b="1" dirty="0">
                <a:solidFill>
                  <a:srgbClr val="C00000"/>
                </a:solidFill>
              </a:rPr>
              <a:t>direct interaction with objects </a:t>
            </a:r>
            <a:r>
              <a:rPr lang="en-US" sz="2400" dirty="0"/>
              <a:t>that appear on the screen.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10021810" y="4150219"/>
            <a:ext cx="1891516" cy="17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Reduce the User’s Memory Load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more a user has to remember, the more error-prone</a:t>
            </a:r>
            <a:r>
              <a:rPr lang="en-US" dirty="0"/>
              <a:t> the interaction with the system will be.</a:t>
            </a:r>
          </a:p>
          <a:p>
            <a:r>
              <a:rPr lang="en-US" dirty="0"/>
              <a:t>Following are the design principles that enable an interface to reduce the user’s memory load: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9938153" y="2873833"/>
            <a:ext cx="2195788" cy="26212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8343" y="290425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Reduce demand</a:t>
            </a:r>
            <a:r>
              <a:rPr lang="en-US" sz="2400" dirty="0"/>
              <a:t> on </a:t>
            </a:r>
            <a:r>
              <a:rPr lang="en-US" sz="2400" b="1" dirty="0">
                <a:solidFill>
                  <a:srgbClr val="C00000"/>
                </a:solidFill>
              </a:rPr>
              <a:t>short-term memory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343" y="3541482"/>
            <a:ext cx="383310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Establish </a:t>
            </a:r>
            <a:r>
              <a:rPr lang="en-US" sz="2400" b="1" dirty="0">
                <a:solidFill>
                  <a:srgbClr val="C00000"/>
                </a:solidFill>
              </a:rPr>
              <a:t>meaningful defaults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84286" y="3551497"/>
            <a:ext cx="542324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Define shortcuts </a:t>
            </a:r>
            <a:r>
              <a:rPr lang="en-US" sz="2400" dirty="0"/>
              <a:t>that are intuitive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8343" y="419874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visual layout </a:t>
            </a:r>
            <a:r>
              <a:rPr lang="en-US" sz="2400" dirty="0"/>
              <a:t>of the interface should be </a:t>
            </a:r>
            <a:r>
              <a:rPr lang="en-US" sz="2400" b="1" dirty="0">
                <a:solidFill>
                  <a:srgbClr val="C00000"/>
                </a:solidFill>
              </a:rPr>
              <a:t>based on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real-world metaphor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78343" y="4835971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Disclose </a:t>
            </a:r>
            <a:r>
              <a:rPr lang="en-US" sz="2400" b="1" dirty="0">
                <a:solidFill>
                  <a:srgbClr val="C00000"/>
                </a:solidFill>
              </a:rPr>
              <a:t>information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progressive fashion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6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2359" y="1490402"/>
            <a:ext cx="11929641" cy="1367181"/>
          </a:xfrm>
        </p:spPr>
        <p:txBody>
          <a:bodyPr/>
          <a:lstStyle/>
          <a:p>
            <a:r>
              <a:rPr lang="en-US" dirty="0"/>
              <a:t>The interface should </a:t>
            </a:r>
            <a:r>
              <a:rPr lang="en-US" b="1" dirty="0">
                <a:solidFill>
                  <a:srgbClr val="C00000"/>
                </a:solidFill>
              </a:rPr>
              <a:t>present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acquire </a:t>
            </a:r>
            <a:r>
              <a:rPr lang="en-US" b="1" dirty="0">
                <a:solidFill>
                  <a:srgbClr val="C00000"/>
                </a:solidFill>
              </a:rPr>
              <a:t>information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rgbClr val="C00000"/>
                </a:solidFill>
              </a:rPr>
              <a:t>consistent fashion</a:t>
            </a:r>
            <a:r>
              <a:rPr lang="en-US" dirty="0"/>
              <a:t>.</a:t>
            </a:r>
          </a:p>
          <a:p>
            <a:r>
              <a:rPr lang="en-US" dirty="0"/>
              <a:t>Following are the design principles that help make the interface consistent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Make the Interface Consistent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8343" y="2628486"/>
            <a:ext cx="7420182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Maintain </a:t>
            </a:r>
            <a:r>
              <a:rPr lang="en-US" sz="2400" b="1" dirty="0">
                <a:solidFill>
                  <a:srgbClr val="C00000"/>
                </a:solidFill>
              </a:rPr>
              <a:t>consistency across a family of applications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78343" y="3251872"/>
            <a:ext cx="7420182" cy="12003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If past interactive models have created user expectations, </a:t>
            </a:r>
            <a:r>
              <a:rPr lang="en-US" sz="2400" b="1" dirty="0">
                <a:solidFill>
                  <a:srgbClr val="C00000"/>
                </a:solidFill>
              </a:rPr>
              <a:t>do not make changes unless there is a compelling</a:t>
            </a:r>
            <a:r>
              <a:rPr lang="en-US" sz="2400" dirty="0"/>
              <a:t> (convincing) </a:t>
            </a:r>
            <a:r>
              <a:rPr lang="en-US" sz="2400" b="1" dirty="0">
                <a:solidFill>
                  <a:srgbClr val="C00000"/>
                </a:solidFill>
              </a:rPr>
              <a:t>reason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do so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7798525" y="4195293"/>
            <a:ext cx="4114801" cy="2261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3"/>
          <a:stretch/>
        </p:blipFill>
        <p:spPr>
          <a:xfrm>
            <a:off x="7914637" y="3072448"/>
            <a:ext cx="3743325" cy="11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9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Interface Analysis and Design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71714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profile model </a:t>
            </a:r>
            <a:r>
              <a:rPr lang="en-US" dirty="0"/>
              <a:t>– Established by a software engineer</a:t>
            </a:r>
          </a:p>
          <a:p>
            <a:pPr lvl="1"/>
            <a:r>
              <a:rPr lang="en-US" dirty="0"/>
              <a:t>Establishes the profile of the end-users of the system </a:t>
            </a:r>
          </a:p>
          <a:p>
            <a:pPr lvl="1"/>
            <a:r>
              <a:rPr lang="en-US" dirty="0"/>
              <a:t>based on age, gender, physical abilities, education, cultural background, motivation, goals, and personality.</a:t>
            </a:r>
          </a:p>
          <a:p>
            <a:r>
              <a:rPr lang="en-US" b="1" dirty="0">
                <a:solidFill>
                  <a:srgbClr val="C00000"/>
                </a:solidFill>
              </a:rPr>
              <a:t>Design model </a:t>
            </a:r>
            <a:r>
              <a:rPr lang="en-US" dirty="0"/>
              <a:t>– Created by a software engineer</a:t>
            </a:r>
          </a:p>
          <a:p>
            <a:pPr lvl="1"/>
            <a:r>
              <a:rPr lang="en-US" dirty="0"/>
              <a:t>Derived from the analysis model of the requirements.</a:t>
            </a:r>
          </a:p>
          <a:p>
            <a:pPr lvl="1"/>
            <a:r>
              <a:rPr lang="en-US" dirty="0"/>
              <a:t>Incorporates data, architectural, interface, and procedural representations of the software.</a:t>
            </a:r>
          </a:p>
          <a:p>
            <a:r>
              <a:rPr lang="en-US" b="1" dirty="0">
                <a:solidFill>
                  <a:srgbClr val="C00000"/>
                </a:solidFill>
              </a:rPr>
              <a:t>Implementation model</a:t>
            </a:r>
            <a:r>
              <a:rPr lang="en-US" dirty="0"/>
              <a:t> – Created by the software implementers</a:t>
            </a:r>
          </a:p>
          <a:p>
            <a:pPr lvl="1"/>
            <a:r>
              <a:rPr lang="en-US" dirty="0"/>
              <a:t>Consists of the look and feel of the interface combined with all supporting information (books, videos, help files) that describe system syntax and semantics.</a:t>
            </a:r>
          </a:p>
          <a:p>
            <a:r>
              <a:rPr lang="en-US" b="1" dirty="0">
                <a:solidFill>
                  <a:srgbClr val="C00000"/>
                </a:solidFill>
              </a:rPr>
              <a:t>User's mental model</a:t>
            </a:r>
            <a:r>
              <a:rPr lang="en-US" dirty="0"/>
              <a:t> – Developed by the user when interacting with the application</a:t>
            </a:r>
          </a:p>
          <a:p>
            <a:pPr lvl="1"/>
            <a:r>
              <a:rPr lang="en-US" dirty="0"/>
              <a:t>Often called the user's system perception. </a:t>
            </a:r>
          </a:p>
          <a:p>
            <a:pPr lvl="1"/>
            <a:r>
              <a:rPr lang="en-US" dirty="0"/>
              <a:t>Consists of the image of the system; that users carry in their heads.</a:t>
            </a:r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91886" y="5580586"/>
            <a:ext cx="9927771" cy="830942"/>
          </a:xfrm>
          <a:prstGeom prst="wedgeRoundRectCallout">
            <a:avLst>
              <a:gd name="adj1" fmla="val 54280"/>
              <a:gd name="adj2" fmla="val -63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role of the interface designer</a:t>
            </a:r>
            <a:r>
              <a:rPr lang="en-US" sz="2400" dirty="0"/>
              <a:t> is to merge these differences and derive a consistent representation of the interface.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41" y="5185070"/>
            <a:ext cx="1226458" cy="12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Application Design	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875395"/>
          </a:xfrm>
        </p:spPr>
        <p:txBody>
          <a:bodyPr/>
          <a:lstStyle/>
          <a:p>
            <a:r>
              <a:rPr lang="en-US" dirty="0"/>
              <a:t>Design for </a:t>
            </a:r>
            <a:r>
              <a:rPr lang="en-US" dirty="0" err="1"/>
              <a:t>WebApp</a:t>
            </a:r>
            <a:r>
              <a:rPr lang="en-US" dirty="0"/>
              <a:t> encompasses technical and nontechnical activities that include: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1" y="967919"/>
            <a:ext cx="2451064" cy="2451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3" y="3742618"/>
            <a:ext cx="2395125" cy="2395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25518" y="1869199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Establishing the look and feel </a:t>
            </a:r>
            <a:r>
              <a:rPr lang="en-US" sz="2400" dirty="0"/>
              <a:t>of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525518" y="243662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Defining the </a:t>
            </a:r>
            <a:r>
              <a:rPr lang="en-US" sz="2400" b="1" dirty="0">
                <a:solidFill>
                  <a:srgbClr val="C00000"/>
                </a:solidFill>
              </a:rPr>
              <a:t>overall architectural structure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525518" y="3004057"/>
            <a:ext cx="83471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Developing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reside within the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5518" y="394081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Planning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occurs within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5" y="4508247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3" y="4669396"/>
            <a:ext cx="1163527" cy="11635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57" y="4618715"/>
            <a:ext cx="2065543" cy="13662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94" y="4669397"/>
            <a:ext cx="1163527" cy="1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Interface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758" y="85788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objectives of a </a:t>
            </a:r>
            <a:r>
              <a:rPr lang="en-US" sz="2400" dirty="0" err="1"/>
              <a:t>WebApp</a:t>
            </a:r>
            <a:r>
              <a:rPr lang="en-US" sz="2400" dirty="0"/>
              <a:t> interface are </a:t>
            </a:r>
            <a:r>
              <a:rPr lang="en-US" sz="2400" dirty="0" smtClean="0"/>
              <a:t>to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65" y="1225621"/>
            <a:ext cx="4133685" cy="421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22295" y="715020"/>
            <a:ext cx="546970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Design pyramid for </a:t>
            </a:r>
            <a:r>
              <a:rPr lang="en-US" sz="2400" b="1" dirty="0" err="1"/>
              <a:t>WebApps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7527" y="1465334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Establish a </a:t>
            </a:r>
            <a:r>
              <a:rPr lang="en-US" sz="2400" b="1" dirty="0">
                <a:solidFill>
                  <a:srgbClr val="C00000"/>
                </a:solidFill>
              </a:rPr>
              <a:t>consistent window</a:t>
            </a:r>
            <a:r>
              <a:rPr lang="en-US" sz="2400" dirty="0"/>
              <a:t> into 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provided by the interface.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527" y="2501463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Guide the user</a:t>
            </a:r>
            <a:r>
              <a:rPr lang="en-US" sz="2400" dirty="0"/>
              <a:t> through a series of interactions with the </a:t>
            </a:r>
            <a:r>
              <a:rPr lang="en-US" sz="2400" dirty="0" err="1"/>
              <a:t>WebApp</a:t>
            </a:r>
            <a:r>
              <a:rPr lang="en-US" sz="24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527" y="3581399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Organize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options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available to the user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441324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9358" y="5602535"/>
            <a:ext cx="8965142" cy="947317"/>
          </a:xfrm>
        </p:spPr>
        <p:txBody>
          <a:bodyPr/>
          <a:lstStyle/>
          <a:p>
            <a:r>
              <a:rPr lang="en-US" dirty="0"/>
              <a:t>One of the challenges of interface design for </a:t>
            </a:r>
            <a:r>
              <a:rPr lang="en-US" dirty="0" err="1"/>
              <a:t>WebApps</a:t>
            </a:r>
            <a:r>
              <a:rPr lang="en-US" dirty="0"/>
              <a:t> is the </a:t>
            </a:r>
            <a:r>
              <a:rPr lang="en-US" b="1" dirty="0">
                <a:solidFill>
                  <a:srgbClr val="C00000"/>
                </a:solidFill>
              </a:rPr>
              <a:t>nature of the user’s entry </a:t>
            </a:r>
            <a:r>
              <a:rPr lang="en-US" b="1" dirty="0" smtClean="0">
                <a:solidFill>
                  <a:srgbClr val="C00000"/>
                </a:solidFill>
              </a:rPr>
              <a:t>point.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3623" y="5019459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Interface Design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3550" y="5481124"/>
            <a:ext cx="960902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build="p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Process?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772901" y="3554481"/>
            <a:ext cx="1831644" cy="1905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8589" y="1113971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590" y="1580461"/>
            <a:ext cx="185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Requirement</a:t>
            </a:r>
          </a:p>
          <a:p>
            <a:pPr algn="ctr"/>
            <a:r>
              <a:rPr lang="en-US" sz="2400" b="1" dirty="0" smtClean="0"/>
              <a:t>Engineering</a:t>
            </a:r>
            <a:endParaRPr lang="en-US" sz="2400" b="1" dirty="0"/>
          </a:p>
        </p:txBody>
      </p:sp>
      <p:sp>
        <p:nvSpPr>
          <p:cNvPr id="7" name="Folded Corner 6"/>
          <p:cNvSpPr/>
          <p:nvPr/>
        </p:nvSpPr>
        <p:spPr>
          <a:xfrm flipH="1">
            <a:off x="3789469" y="1187056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 flipH="1">
            <a:off x="3637069" y="1276715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13269" y="1563885"/>
            <a:ext cx="122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Analysis</a:t>
            </a:r>
          </a:p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526685" y="1758556"/>
            <a:ext cx="821085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30636" y="1080644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09376" y="1547134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Design</a:t>
            </a:r>
          </a:p>
          <a:p>
            <a:pPr algn="ctr"/>
            <a:r>
              <a:rPr lang="en-US" sz="2400" b="1" dirty="0" smtClean="0"/>
              <a:t>Engineering</a:t>
            </a:r>
            <a:endParaRPr lang="en-US" sz="2400" b="1" dirty="0"/>
          </a:p>
        </p:txBody>
      </p:sp>
      <p:sp>
        <p:nvSpPr>
          <p:cNvPr id="13" name="Folded Corner 12"/>
          <p:cNvSpPr/>
          <p:nvPr/>
        </p:nvSpPr>
        <p:spPr>
          <a:xfrm flipH="1">
            <a:off x="9966245" y="1260170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 flipH="1">
            <a:off x="9813845" y="1349829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82859" y="1636999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Design</a:t>
            </a:r>
          </a:p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8651360" y="1795986"/>
            <a:ext cx="828614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13334" y="1810411"/>
            <a:ext cx="854961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45" y="3783081"/>
            <a:ext cx="1295400" cy="142875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10498223" y="3021081"/>
            <a:ext cx="381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9" y="3312562"/>
            <a:ext cx="1253134" cy="12531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5230" y="4845659"/>
            <a:ext cx="185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Blue Print for Constructing Software</a:t>
            </a:r>
            <a:endParaRPr lang="en-US" sz="2400" dirty="0"/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 flipV="1">
            <a:off x="1809423" y="2818060"/>
            <a:ext cx="8004422" cy="112106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2832012" y="4683632"/>
            <a:ext cx="3002731" cy="1362355"/>
          </a:xfrm>
          <a:prstGeom prst="wedgeRoundRectCallout">
            <a:avLst>
              <a:gd name="adj1" fmla="val -85267"/>
              <a:gd name="adj2" fmla="val -94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smtClean="0"/>
              <a:t>Process involves</a:t>
            </a:r>
          </a:p>
          <a:p>
            <a:pPr algn="ctr"/>
            <a:r>
              <a:rPr lang="en-US" sz="2100" b="1" dirty="0" smtClean="0">
                <a:solidFill>
                  <a:srgbClr val="C00000"/>
                </a:solidFill>
              </a:rPr>
              <a:t>Diversification </a:t>
            </a:r>
            <a:r>
              <a:rPr lang="en-US" sz="2100" dirty="0" smtClean="0"/>
              <a:t>&amp; </a:t>
            </a:r>
            <a:r>
              <a:rPr lang="en-US" sz="2100" b="1" dirty="0" smtClean="0">
                <a:solidFill>
                  <a:srgbClr val="C00000"/>
                </a:solidFill>
              </a:rPr>
              <a:t>Convergence</a:t>
            </a:r>
            <a:endParaRPr lang="en-US" sz="21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96172" y="287388"/>
            <a:ext cx="7195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Software </a:t>
            </a:r>
            <a:r>
              <a:rPr lang="en-US" b="1" dirty="0"/>
              <a:t>design</a:t>
            </a:r>
            <a:r>
              <a:rPr lang="en-US" dirty="0"/>
              <a:t> is the </a:t>
            </a:r>
            <a:r>
              <a:rPr lang="en-US" b="1" dirty="0"/>
              <a:t>most creative part</a:t>
            </a:r>
            <a:r>
              <a:rPr lang="en-US" dirty="0"/>
              <a:t> of the development </a:t>
            </a:r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436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9" grpId="0" animBg="1"/>
      <p:bldP spid="21" grpId="0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pyramid for </a:t>
            </a:r>
            <a:r>
              <a:rPr lang="en-US" dirty="0" err="1"/>
              <a:t>WebApps</a:t>
            </a:r>
            <a:r>
              <a:rPr lang="en-US" dirty="0"/>
              <a:t> Cont.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8900" y="1460316"/>
            <a:ext cx="3947462" cy="174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Also called </a:t>
            </a:r>
            <a:r>
              <a:rPr lang="en-US" sz="2200" b="1" dirty="0">
                <a:solidFill>
                  <a:srgbClr val="C00000"/>
                </a:solidFill>
              </a:rPr>
              <a:t>graphic design</a:t>
            </a:r>
            <a:r>
              <a:rPr lang="en-US" sz="2200" dirty="0"/>
              <a:t>, is an </a:t>
            </a:r>
            <a:r>
              <a:rPr lang="en-US" sz="2200" b="1" dirty="0">
                <a:solidFill>
                  <a:srgbClr val="C00000"/>
                </a:solidFill>
              </a:rPr>
              <a:t>artistic endeavor</a:t>
            </a:r>
            <a:r>
              <a:rPr lang="en-US" sz="2200" dirty="0"/>
              <a:t> (offer) that </a:t>
            </a:r>
            <a:r>
              <a:rPr lang="en-US" sz="2200" b="1" dirty="0">
                <a:solidFill>
                  <a:srgbClr val="C00000"/>
                </a:solidFill>
              </a:rPr>
              <a:t>complements the technical aspects </a:t>
            </a:r>
            <a:r>
              <a:rPr lang="en-US" sz="2200" dirty="0"/>
              <a:t>of </a:t>
            </a:r>
            <a:r>
              <a:rPr lang="en-US" sz="2200" dirty="0" err="1"/>
              <a:t>WebApp</a:t>
            </a:r>
            <a:r>
              <a:rPr lang="en-US" sz="2200" dirty="0"/>
              <a:t> </a:t>
            </a:r>
            <a:r>
              <a:rPr lang="en-US" sz="2200" dirty="0" smtClean="0"/>
              <a:t>design.</a:t>
            </a:r>
            <a:endParaRPr lang="en-US" sz="2200" dirty="0"/>
          </a:p>
        </p:txBody>
      </p:sp>
      <p:sp>
        <p:nvSpPr>
          <p:cNvPr id="17" name="Rectangle 16"/>
          <p:cNvSpPr/>
          <p:nvPr/>
        </p:nvSpPr>
        <p:spPr>
          <a:xfrm>
            <a:off x="168899" y="921327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Aesthetic Design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308826" y="1382992"/>
            <a:ext cx="16154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398860" y="1445076"/>
            <a:ext cx="3561903" cy="156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Generate content and design </a:t>
            </a:r>
            <a:r>
              <a:rPr lang="en-US" sz="2200" dirty="0"/>
              <a:t>the representation for content to be used within a </a:t>
            </a:r>
            <a:r>
              <a:rPr lang="en-US" sz="2200" dirty="0" err="1"/>
              <a:t>WebApp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4385593" y="919150"/>
            <a:ext cx="285314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614421" y="1380815"/>
            <a:ext cx="129460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8235626" y="1409598"/>
            <a:ext cx="3796897" cy="116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It is tied to the goals established for a </a:t>
            </a:r>
            <a:r>
              <a:rPr lang="en-US" sz="2200" dirty="0" err="1"/>
              <a:t>WebApp</a:t>
            </a:r>
            <a:r>
              <a:rPr lang="en-US" sz="2200" dirty="0"/>
              <a:t>, </a:t>
            </a:r>
            <a:r>
              <a:rPr lang="en-US" sz="2200" dirty="0" smtClean="0"/>
              <a:t> the </a:t>
            </a:r>
            <a:r>
              <a:rPr lang="en-US" sz="2200" dirty="0"/>
              <a:t>content to be presented, the users who will visit, and the navigation that has been established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8235626" y="842581"/>
            <a:ext cx="28303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Architecture Design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0352735" y="1304246"/>
            <a:ext cx="16797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8311826" y="3907310"/>
            <a:ext cx="3720697" cy="174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Define navigation pathways </a:t>
            </a:r>
            <a:r>
              <a:rPr lang="en-US" dirty="0"/>
              <a:t>that enable users to access </a:t>
            </a:r>
            <a:r>
              <a:rPr lang="en-US" dirty="0" err="1"/>
              <a:t>WebApp</a:t>
            </a:r>
            <a:r>
              <a:rPr lang="en-US" dirty="0"/>
              <a:t> content and functions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01092" y="3307198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Navigation Design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0441019" y="3768863"/>
            <a:ext cx="15915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168899" y="3774680"/>
            <a:ext cx="7755730" cy="475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Modern </a:t>
            </a:r>
            <a:r>
              <a:rPr lang="en-US" sz="1900" dirty="0" err="1"/>
              <a:t>WebApps</a:t>
            </a:r>
            <a:r>
              <a:rPr lang="en-US" sz="1900" dirty="0"/>
              <a:t> deliver increasingly sophisticated processing functions that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899" y="3261680"/>
            <a:ext cx="338233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Component-Level Design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341862" y="3723345"/>
            <a:ext cx="560558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8899" y="4176643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Perform localized processing </a:t>
            </a:r>
            <a:r>
              <a:rPr lang="en-US" sz="2000" dirty="0"/>
              <a:t>to generate content and navigation capability in a dynamic fashion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8899" y="4949492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Provide </a:t>
            </a:r>
            <a:r>
              <a:rPr lang="en-US" sz="2000" b="1" dirty="0">
                <a:solidFill>
                  <a:srgbClr val="C00000"/>
                </a:solidFill>
              </a:rPr>
              <a:t>computation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data processing capability</a:t>
            </a:r>
            <a:r>
              <a:rPr lang="en-US" sz="2000" dirty="0"/>
              <a:t> that are appropriate for the </a:t>
            </a:r>
            <a:r>
              <a:rPr lang="en-US" sz="2000" dirty="0" err="1"/>
              <a:t>WebApp’s</a:t>
            </a:r>
            <a:r>
              <a:rPr lang="en-US" sz="2000" dirty="0"/>
              <a:t> business domain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8899" y="5722341"/>
            <a:ext cx="7778546" cy="40011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Provide </a:t>
            </a:r>
            <a:r>
              <a:rPr lang="en-US" sz="2000" b="1" dirty="0" smtClean="0">
                <a:solidFill>
                  <a:srgbClr val="C00000"/>
                </a:solidFill>
              </a:rPr>
              <a:t>sophisticated database query</a:t>
            </a:r>
            <a:r>
              <a:rPr lang="en-US" sz="2000" dirty="0" smtClean="0"/>
              <a:t> and access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68899" y="6187414"/>
            <a:ext cx="7755730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Establish </a:t>
            </a:r>
            <a:r>
              <a:rPr lang="en-US" b="1" dirty="0">
                <a:solidFill>
                  <a:srgbClr val="C00000"/>
                </a:solidFill>
              </a:rPr>
              <a:t>data interfaces with external corporate</a:t>
            </a:r>
            <a:r>
              <a:rPr lang="en-US" dirty="0"/>
              <a:t> systems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8899" y="3123581"/>
            <a:ext cx="1171502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62348" y="919150"/>
            <a:ext cx="0" cy="220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30927" y="919150"/>
            <a:ext cx="0" cy="5379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animBg="1"/>
      <p:bldP spid="19" grpId="0" build="p"/>
      <p:bldP spid="20" grpId="0" animBg="1"/>
      <p:bldP spid="22" grpId="0" build="p"/>
      <p:bldP spid="23" grpId="0" animBg="1"/>
      <p:bldP spid="28" grpId="0" build="p"/>
      <p:bldP spid="29" grpId="0" animBg="1"/>
      <p:bldP spid="31" grpId="0" build="p"/>
      <p:bldP spid="32" grpId="0" animBg="1"/>
      <p:bldP spid="14" grpId="0" animBg="1"/>
      <p:bldP spid="15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(3150711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pradyuman.jadeja@darshan.ac.in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91-9879461848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Pradyumansinh</a:t>
            </a:r>
            <a:r>
              <a:rPr lang="en-US" dirty="0"/>
              <a:t> U. </a:t>
            </a:r>
            <a:r>
              <a:rPr lang="en-US" dirty="0" err="1" smtClean="0"/>
              <a:t>Jadeja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29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work products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5266" y="1"/>
            <a:ext cx="5803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Characteristics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good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97392" y="12700"/>
            <a:ext cx="0" cy="654525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8925" y="819221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100" dirty="0"/>
              <a:t>For a design to be easily implemented in a conventional programming language, the following items must be designed during the design phase.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392" y="2047126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Different modules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required to implement the design solution.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392" y="2870433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Control relationship among</a:t>
            </a:r>
            <a:r>
              <a:rPr lang="en-US" sz="2100" dirty="0"/>
              <a:t> the identified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relationship is also known as the call relationship or invocation relationship among modules.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392" y="4016905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Interface among</a:t>
            </a:r>
            <a:r>
              <a:rPr lang="en-US" sz="2100" dirty="0"/>
              <a:t> different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interface among different modules identifies the exact data items exchanged among the modules.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392" y="5163377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Algorithms </a:t>
            </a:r>
            <a:r>
              <a:rPr lang="en-US" sz="2100" dirty="0"/>
              <a:t>required </a:t>
            </a:r>
            <a:r>
              <a:rPr lang="en-US" sz="2100" b="1" dirty="0">
                <a:solidFill>
                  <a:srgbClr val="C00000"/>
                </a:solidFill>
              </a:rPr>
              <a:t>to implement</a:t>
            </a:r>
            <a:r>
              <a:rPr lang="en-US" sz="2100" dirty="0"/>
              <a:t> each individual </a:t>
            </a:r>
            <a:r>
              <a:rPr lang="en-US" sz="2100" b="1" dirty="0">
                <a:solidFill>
                  <a:srgbClr val="C00000"/>
                </a:solidFill>
              </a:rPr>
              <a:t>module</a:t>
            </a:r>
            <a:r>
              <a:rPr lang="en-US" sz="21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1392" y="5986683"/>
            <a:ext cx="5836550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Data structures of </a:t>
            </a:r>
            <a:r>
              <a:rPr lang="en-US" sz="2100" dirty="0"/>
              <a:t>the individual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88808" y="819221"/>
            <a:ext cx="5658049" cy="445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implement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all explicit requirements</a:t>
            </a:r>
            <a:r>
              <a:rPr lang="en-US" dirty="0"/>
              <a:t> available in requirement model</a:t>
            </a:r>
          </a:p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accommodate all implicit requirements</a:t>
            </a:r>
            <a:r>
              <a:rPr lang="en-US" dirty="0"/>
              <a:t> given by stakeholders</a:t>
            </a:r>
          </a:p>
          <a:p>
            <a:r>
              <a:rPr lang="en-US" dirty="0"/>
              <a:t>The design must be</a:t>
            </a:r>
            <a:r>
              <a:rPr lang="en-US" b="1" dirty="0">
                <a:solidFill>
                  <a:srgbClr val="C00000"/>
                </a:solidFill>
              </a:rPr>
              <a:t> readable</a:t>
            </a:r>
            <a:r>
              <a:rPr lang="en-US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understandable</a:t>
            </a:r>
          </a:p>
          <a:p>
            <a:r>
              <a:rPr lang="en-US" dirty="0"/>
              <a:t>The good design should </a:t>
            </a:r>
            <a:r>
              <a:rPr lang="en-US" b="1" dirty="0">
                <a:solidFill>
                  <a:srgbClr val="C00000"/>
                </a:solidFill>
              </a:rPr>
              <a:t>provide complete picture of the software</a:t>
            </a:r>
            <a:r>
              <a:rPr lang="en-US" dirty="0"/>
              <a:t>, addressing the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functional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behavioral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domains.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22" y="4761361"/>
            <a:ext cx="2767116" cy="18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082" y="781958"/>
            <a:ext cx="6356227" cy="4626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Has </a:t>
            </a:r>
            <a:r>
              <a:rPr lang="en-US" dirty="0"/>
              <a:t>great </a:t>
            </a:r>
            <a:r>
              <a:rPr lang="en-US" b="1" dirty="0">
                <a:solidFill>
                  <a:srgbClr val="C00000"/>
                </a:solidFill>
              </a:rPr>
              <a:t>impact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rgbClr val="C00000"/>
                </a:solidFill>
              </a:rPr>
              <a:t>testing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maintenance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3848149" y="2486827"/>
            <a:ext cx="4800600" cy="3352800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0808" y="5361437"/>
            <a:ext cx="243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Data/Class Design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67528" y="4823447"/>
            <a:ext cx="276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Architectural Design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21568" y="4252072"/>
            <a:ext cx="225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Interface Design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15054" y="3381302"/>
            <a:ext cx="145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Procedural</a:t>
            </a:r>
          </a:p>
          <a:p>
            <a:pPr algn="ctr"/>
            <a:r>
              <a:rPr lang="en-US" sz="2200" b="1" dirty="0" smtClean="0"/>
              <a:t>Design</a:t>
            </a:r>
            <a:endParaRPr lang="en-US" sz="22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026265" y="4218312"/>
            <a:ext cx="2479484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10149" y="4772827"/>
            <a:ext cx="3276600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8132" y="5317244"/>
            <a:ext cx="4049617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45146" y="4199445"/>
            <a:ext cx="453476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17741" y="4772827"/>
            <a:ext cx="406216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85316" y="5300423"/>
            <a:ext cx="36945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71036" y="5823102"/>
            <a:ext cx="330887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82381" y="5400571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69247" y="486717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Relationship among structural elements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90361" y="4293789"/>
            <a:ext cx="278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Human computer interaction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35072" y="375146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Procedural description of Software components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782603" y="304727"/>
            <a:ext cx="7379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It is </a:t>
            </a:r>
            <a:r>
              <a:rPr lang="en-US" b="1" dirty="0">
                <a:solidFill>
                  <a:srgbClr val="C00000"/>
                </a:solidFill>
              </a:rPr>
              <a:t>creative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activity. It is most </a:t>
            </a:r>
            <a:r>
              <a:rPr lang="en-US" b="1" dirty="0">
                <a:solidFill>
                  <a:srgbClr val="C00000"/>
                </a:solidFill>
              </a:rPr>
              <a:t>critical activity</a:t>
            </a:r>
            <a:r>
              <a:rPr lang="en-US" dirty="0"/>
              <a:t> during system development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13" y="1173533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Scenario-based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cases -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Use-case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Activity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Swimlane</a:t>
            </a:r>
            <a:r>
              <a:rPr lang="en-US" dirty="0" smtClean="0"/>
              <a:t> diagrams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723082" y="1315329"/>
            <a:ext cx="63562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Design document forms </a:t>
            </a:r>
            <a:r>
              <a:rPr lang="en-US" sz="2400" b="1" dirty="0">
                <a:solidFill>
                  <a:srgbClr val="C00000"/>
                </a:solidFill>
              </a:rPr>
              <a:t>reference for later phases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13" y="2750253"/>
            <a:ext cx="3438240" cy="1292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Flow-oriented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Control-flow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Processing narratives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013" y="4039850"/>
            <a:ext cx="34382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Behavioral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Sequence diagrams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013" y="5045710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Class-based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Collabortion</a:t>
            </a:r>
            <a:r>
              <a:rPr lang="en-US" dirty="0" smtClean="0"/>
              <a:t> diagrams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013" y="733832"/>
            <a:ext cx="343824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Analysis Models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8" name="Straight Arrow Connector 47"/>
          <p:cNvCxnSpPr>
            <a:stCxn id="41" idx="3"/>
          </p:cNvCxnSpPr>
          <p:nvPr/>
        </p:nvCxnSpPr>
        <p:spPr>
          <a:xfrm>
            <a:off x="3505253" y="1958363"/>
            <a:ext cx="1362275" cy="2512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</p:cNvCxnSpPr>
          <p:nvPr/>
        </p:nvCxnSpPr>
        <p:spPr>
          <a:xfrm>
            <a:off x="3505253" y="3396584"/>
            <a:ext cx="2009801" cy="86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3"/>
          </p:cNvCxnSpPr>
          <p:nvPr/>
        </p:nvCxnSpPr>
        <p:spPr>
          <a:xfrm>
            <a:off x="3505253" y="3396584"/>
            <a:ext cx="1362275" cy="1073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</p:cNvCxnSpPr>
          <p:nvPr/>
        </p:nvCxnSpPr>
        <p:spPr>
          <a:xfrm>
            <a:off x="3505253" y="3396584"/>
            <a:ext cx="921604" cy="164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3"/>
          </p:cNvCxnSpPr>
          <p:nvPr/>
        </p:nvCxnSpPr>
        <p:spPr>
          <a:xfrm flipV="1">
            <a:off x="3505253" y="3483429"/>
            <a:ext cx="2009801" cy="106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4" idx="3"/>
          </p:cNvCxnSpPr>
          <p:nvPr/>
        </p:nvCxnSpPr>
        <p:spPr>
          <a:xfrm flipV="1">
            <a:off x="3505253" y="4470401"/>
            <a:ext cx="1277350" cy="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5" idx="3"/>
          </p:cNvCxnSpPr>
          <p:nvPr/>
        </p:nvCxnSpPr>
        <p:spPr>
          <a:xfrm flipV="1">
            <a:off x="3505253" y="5045710"/>
            <a:ext cx="921604" cy="784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5" idx="3"/>
          </p:cNvCxnSpPr>
          <p:nvPr/>
        </p:nvCxnSpPr>
        <p:spPr>
          <a:xfrm flipV="1">
            <a:off x="3505253" y="5573486"/>
            <a:ext cx="500690" cy="257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  <p:bldP spid="6" grpId="0"/>
      <p:bldP spid="7" grpId="0"/>
      <p:bldP spid="8" grpId="0"/>
      <p:bldP spid="16" grpId="0"/>
      <p:bldP spid="17" grpId="0"/>
      <p:bldP spid="18" grpId="0"/>
      <p:bldP spid="1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 Cont.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376793" y="1300366"/>
            <a:ext cx="2552700" cy="44289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2420" y="1347041"/>
            <a:ext cx="3155709" cy="5022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85510" y="1357220"/>
            <a:ext cx="2744646" cy="5012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5171" y="1352188"/>
            <a:ext cx="2758072" cy="50171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5170" y="890780"/>
            <a:ext cx="275807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Data Design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3" y="1589464"/>
            <a:ext cx="1398935" cy="139893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85508" y="899161"/>
            <a:ext cx="274464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Architectural Design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34" y="1401193"/>
            <a:ext cx="1621966" cy="162196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1978" y="3292322"/>
            <a:ext cx="26539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/>
              <a:t>transforms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class models</a:t>
            </a:r>
            <a:r>
              <a:rPr lang="en-US" sz="2400" dirty="0"/>
              <a:t> into</a:t>
            </a:r>
            <a:r>
              <a:rPr lang="en-US" sz="2400" b="1" dirty="0">
                <a:solidFill>
                  <a:srgbClr val="C00000"/>
                </a:solidFill>
              </a:rPr>
              <a:t> design class</a:t>
            </a:r>
            <a:r>
              <a:rPr lang="en-US" sz="2400" dirty="0"/>
              <a:t> realization and </a:t>
            </a:r>
            <a:r>
              <a:rPr lang="en-US" sz="2400" b="1" dirty="0">
                <a:solidFill>
                  <a:srgbClr val="C00000"/>
                </a:solidFill>
              </a:rPr>
              <a:t>prepares data structure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data design</a:t>
            </a:r>
            <a:r>
              <a:rPr lang="en-US" sz="2400" dirty="0"/>
              <a:t>) required to implement the software.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07978" y="3292322"/>
            <a:ext cx="2487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defines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relationship between</a:t>
            </a:r>
            <a:r>
              <a:rPr lang="en-US" sz="2400" dirty="0"/>
              <a:t> major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the software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82420" y="886978"/>
            <a:ext cx="315570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Interface Design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" b="6625"/>
          <a:stretch/>
        </p:blipFill>
        <p:spPr>
          <a:xfrm>
            <a:off x="6925578" y="1524420"/>
            <a:ext cx="1558879" cy="1349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252882" y="3292322"/>
            <a:ext cx="28238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It defines </a:t>
            </a:r>
            <a:r>
              <a:rPr lang="en-US" sz="2400" b="1" dirty="0">
                <a:solidFill>
                  <a:srgbClr val="C00000"/>
                </a:solidFill>
              </a:rPr>
              <a:t>how software communicates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C00000"/>
                </a:solidFill>
              </a:rPr>
              <a:t>systems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with </a:t>
            </a:r>
            <a:r>
              <a:rPr lang="en-US" sz="2400" b="1" dirty="0">
                <a:solidFill>
                  <a:srgbClr val="C00000"/>
                </a:solidFill>
              </a:rPr>
              <a:t>humans</a:t>
            </a:r>
            <a:r>
              <a:rPr lang="en-US" sz="2400" dirty="0"/>
              <a:t>. An interface implies flow of information &amp; behavior.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76793" y="886978"/>
            <a:ext cx="2552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Procedural Design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37" y="1370568"/>
            <a:ext cx="1240119" cy="124011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562012" y="2650425"/>
            <a:ext cx="228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transforms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software into </a:t>
            </a:r>
            <a:r>
              <a:rPr lang="en-US" sz="2400" b="1" dirty="0">
                <a:solidFill>
                  <a:srgbClr val="C00000"/>
                </a:solidFill>
              </a:rPr>
              <a:t>procedural description</a:t>
            </a:r>
            <a:r>
              <a:rPr lang="en-US" sz="2400" dirty="0"/>
              <a:t> of 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22027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/>
      <p:bldP spid="29" grpId="0"/>
      <p:bldP spid="30" grpId="0" animBg="1"/>
      <p:bldP spid="32" grpId="0"/>
      <p:bldP spid="33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Gentle </a:t>
            </a:r>
            <a:r>
              <a:rPr lang="en-US" dirty="0" smtClean="0"/>
              <a:t>overview </a:t>
            </a:r>
            <a:r>
              <a:rPr lang="en-US" dirty="0"/>
              <a:t>of – F U R P 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82705" y="914401"/>
            <a:ext cx="8736107" cy="537882"/>
          </a:xfrm>
          <a:prstGeom prst="wedgeRoundRectCallout">
            <a:avLst>
              <a:gd name="adj1" fmla="val -1178"/>
              <a:gd name="adj2" fmla="val -123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“Quality is not an act, it is a habit.”— </a:t>
            </a:r>
            <a:r>
              <a:rPr lang="en-US" sz="2400" dirty="0" smtClean="0"/>
              <a:t>Aristotle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3" t="32849" r="1554" b="2837"/>
          <a:stretch/>
        </p:blipFill>
        <p:spPr>
          <a:xfrm>
            <a:off x="582706" y="1640542"/>
            <a:ext cx="11026588" cy="4861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01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attributes of software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9314" y="341869"/>
            <a:ext cx="287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FURPS</a:t>
            </a:r>
            <a:r>
              <a:rPr lang="en-US" dirty="0"/>
              <a:t> quality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662" y="5208105"/>
            <a:ext cx="1167166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C00000"/>
                </a:solidFill>
              </a:rPr>
              <a:t>Ability to extend program</a:t>
            </a:r>
            <a:r>
              <a:rPr lang="en-US" sz="2400" dirty="0" smtClean="0"/>
              <a:t>, adaptability, serviceability, testability, compatibility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78498" y="3325448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</a:t>
            </a:r>
            <a:r>
              <a:rPr lang="en-US" sz="2400" dirty="0" smtClean="0"/>
              <a:t>easured by </a:t>
            </a:r>
            <a:r>
              <a:rPr lang="en-US" sz="2400" b="1" dirty="0" smtClean="0">
                <a:solidFill>
                  <a:srgbClr val="C00000"/>
                </a:solidFill>
              </a:rPr>
              <a:t>processing speed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response time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resource consumption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throughput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C00000"/>
                </a:solidFill>
              </a:rPr>
              <a:t>efficiency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257" y="3325448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</a:t>
            </a:r>
            <a:r>
              <a:rPr lang="en-US" sz="2400" dirty="0" smtClean="0"/>
              <a:t>ssessed by measuring </a:t>
            </a:r>
            <a:r>
              <a:rPr lang="en-US" sz="2400" b="1" dirty="0" smtClean="0">
                <a:solidFill>
                  <a:srgbClr val="C00000"/>
                </a:solidFill>
              </a:rPr>
              <a:t>frequency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severity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</a:t>
            </a:r>
            <a:r>
              <a:rPr lang="en-US" sz="2400" b="1" dirty="0" smtClean="0">
                <a:solidFill>
                  <a:srgbClr val="C00000"/>
                </a:solidFill>
              </a:rPr>
              <a:t>failures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accuracy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</a:t>
            </a:r>
            <a:r>
              <a:rPr lang="en-US" sz="2400" b="1" dirty="0" smtClean="0">
                <a:solidFill>
                  <a:srgbClr val="C00000"/>
                </a:solidFill>
              </a:rPr>
              <a:t>outputs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mean-time-of-failure (MTTF)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ability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b="1" dirty="0" smtClean="0">
                <a:solidFill>
                  <a:srgbClr val="C00000"/>
                </a:solidFill>
              </a:rPr>
              <a:t>recover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errors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8498" y="1442791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assessed </a:t>
            </a:r>
            <a:r>
              <a:rPr lang="en-US" sz="2400" dirty="0"/>
              <a:t>by considering </a:t>
            </a:r>
            <a:r>
              <a:rPr lang="en-US" sz="2400" b="1" dirty="0">
                <a:solidFill>
                  <a:srgbClr val="C00000"/>
                </a:solidFill>
              </a:rPr>
              <a:t>human factors</a:t>
            </a:r>
            <a:r>
              <a:rPr lang="en-US" sz="2400" dirty="0"/>
              <a:t>, overall </a:t>
            </a:r>
            <a:r>
              <a:rPr lang="en-US" sz="2400" b="1" dirty="0">
                <a:solidFill>
                  <a:srgbClr val="C00000"/>
                </a:solidFill>
              </a:rPr>
              <a:t>aesthetics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consistency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documentations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63" y="1474324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assessed by </a:t>
            </a:r>
            <a:r>
              <a:rPr lang="en-US" sz="2400" b="1" dirty="0" smtClean="0">
                <a:solidFill>
                  <a:srgbClr val="C00000"/>
                </a:solidFill>
              </a:rPr>
              <a:t>feature set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C00000"/>
                </a:solidFill>
              </a:rPr>
              <a:t>capabilities of </a:t>
            </a:r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program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generality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the </a:t>
            </a:r>
            <a:r>
              <a:rPr lang="en-US" sz="2400" b="1" dirty="0" smtClean="0">
                <a:solidFill>
                  <a:srgbClr val="C00000"/>
                </a:solidFill>
              </a:rPr>
              <a:t>functions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&amp; </a:t>
            </a:r>
            <a:r>
              <a:rPr lang="en-US" sz="2400" b="1" dirty="0" smtClean="0">
                <a:solidFill>
                  <a:srgbClr val="C00000"/>
                </a:solidFill>
              </a:rPr>
              <a:t>security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of overall </a:t>
            </a:r>
            <a:r>
              <a:rPr lang="en-US" sz="2400" b="1" dirty="0" smtClean="0">
                <a:solidFill>
                  <a:srgbClr val="C00000"/>
                </a:solidFill>
              </a:rPr>
              <a:t>system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0613" y="9564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Usability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6340" y="981126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Functionality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5934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Reliability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80613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Performance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6339" y="4718854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Supportability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41663" y="1005840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78498" y="9811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1257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78498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1662" y="4743568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9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BB00F7E8339468FED7B797D4CCE9E" ma:contentTypeVersion="0" ma:contentTypeDescription="Create a new document." ma:contentTypeScope="" ma:versionID="94d1d63b3b67a057050af6aa1f7618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AA2773-94E6-4794-B063-4E406FBB274A}"/>
</file>

<file path=customXml/itemProps2.xml><?xml version="1.0" encoding="utf-8"?>
<ds:datastoreItem xmlns:ds="http://schemas.openxmlformats.org/officeDocument/2006/customXml" ds:itemID="{85AD7346-8D87-46E5-9718-1296D9357E96}"/>
</file>

<file path=customXml/itemProps3.xml><?xml version="1.0" encoding="utf-8"?>
<ds:datastoreItem xmlns:ds="http://schemas.openxmlformats.org/officeDocument/2006/customXml" ds:itemID="{EB78434A-A2E3-47CE-BDBB-3DEC5F7349A9}"/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3519</Words>
  <Application>Microsoft Office PowerPoint</Application>
  <PresentationFormat>Widescreen</PresentationFormat>
  <Paragraphs>440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Segoe UI Black</vt:lpstr>
      <vt:lpstr>Calibri</vt:lpstr>
      <vt:lpstr>Roboto Condensed Light</vt:lpstr>
      <vt:lpstr>Wingdings</vt:lpstr>
      <vt:lpstr>Wingdings 2</vt:lpstr>
      <vt:lpstr>Arial</vt:lpstr>
      <vt:lpstr>Roboto Condensed</vt:lpstr>
      <vt:lpstr>Wingdings 3</vt:lpstr>
      <vt:lpstr>Office Theme</vt:lpstr>
      <vt:lpstr>PowerPoint Presentation</vt:lpstr>
      <vt:lpstr>PowerPoint Presentation</vt:lpstr>
      <vt:lpstr>What is Design?</vt:lpstr>
      <vt:lpstr>Software Design Process?</vt:lpstr>
      <vt:lpstr>Software design work products</vt:lpstr>
      <vt:lpstr>Design Models</vt:lpstr>
      <vt:lpstr>Design Models Cont.</vt:lpstr>
      <vt:lpstr>Gentle overview of – F U R P S</vt:lpstr>
      <vt:lpstr>Quality attributes of software design</vt:lpstr>
      <vt:lpstr>Design Concepts</vt:lpstr>
      <vt:lpstr>Important Software Design Concepts</vt:lpstr>
      <vt:lpstr>Design Principles</vt:lpstr>
      <vt:lpstr>Design Process Rough View</vt:lpstr>
      <vt:lpstr>Architectural Design</vt:lpstr>
      <vt:lpstr>Software Architecture &amp; Design</vt:lpstr>
      <vt:lpstr>Architectural Styles</vt:lpstr>
      <vt:lpstr>Data-centered architecture style</vt:lpstr>
      <vt:lpstr>Data-flow architectures</vt:lpstr>
      <vt:lpstr>Call and return architecture</vt:lpstr>
      <vt:lpstr>Object-oriented architecture</vt:lpstr>
      <vt:lpstr>Layered architecture</vt:lpstr>
      <vt:lpstr>Component Level or Procedural Design</vt:lpstr>
      <vt:lpstr>Function Oriented Approach</vt:lpstr>
      <vt:lpstr>Object Oriented Approach</vt:lpstr>
      <vt:lpstr>Cohesion &amp; Coupling</vt:lpstr>
      <vt:lpstr>Cohesion</vt:lpstr>
      <vt:lpstr>Classification of Cohesion cont.</vt:lpstr>
      <vt:lpstr>Classification of Cohesion cont.</vt:lpstr>
      <vt:lpstr>Classification of Cohesion cont.</vt:lpstr>
      <vt:lpstr>Coupling</vt:lpstr>
      <vt:lpstr>Classification of Coupling Cont.</vt:lpstr>
      <vt:lpstr>Classification of Coupling Cont.</vt:lpstr>
      <vt:lpstr>User Interface Design</vt:lpstr>
      <vt:lpstr>Golden Rules of User Interface Design Cont.</vt:lpstr>
      <vt:lpstr>Golden Rules of User Interface Design Cont.</vt:lpstr>
      <vt:lpstr>Golden Rules of User Interface Design Cont.</vt:lpstr>
      <vt:lpstr>User Interface Analysis and Design Models</vt:lpstr>
      <vt:lpstr>Web Application Design </vt:lpstr>
      <vt:lpstr>Web App Interface Design</vt:lpstr>
      <vt:lpstr>Design pyramid for WebApps Cont.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Administrator</cp:lastModifiedBy>
  <cp:revision>3503</cp:revision>
  <dcterms:created xsi:type="dcterms:W3CDTF">2020-05-01T05:09:15Z</dcterms:created>
  <dcterms:modified xsi:type="dcterms:W3CDTF">2020-08-11T06:40:23Z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0x010100C59BB00F7E8339468FED7B797D4CCE9E</vt:lpwstr>
  </property>
</Properties>
</file>